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8288000" cy="10287000"/>
  <p:notesSz cx="7023100" cy="9309100"/>
  <p:embeddedFontLst>
    <p:embeddedFont>
      <p:font typeface="Arial MT Pro" panose="020B0604020202020204" charset="0"/>
      <p:regular r:id="rId17"/>
    </p:embeddedFont>
    <p:embeddedFont>
      <p:font typeface="Bebas Neue Bold" panose="020B0604020202020204" charset="0"/>
      <p:regular r:id="rId18"/>
    </p:embeddedFont>
    <p:embeddedFont>
      <p:font typeface="Garamond" panose="02020404030301010803" pitchFamily="18" charset="0"/>
      <p:regular r:id="rId19"/>
      <p:bold r:id="rId20"/>
      <p:italic r:id="rId21"/>
    </p:embeddedFont>
    <p:embeddedFont>
      <p:font typeface="Hammersmith One" panose="02010703030501060504" pitchFamily="2" charset="0"/>
      <p:regular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Open Sans Bold" panose="020B0806030504020204" pitchFamily="34" charset="0"/>
      <p:regular r:id="rId27"/>
      <p:bold r:id="rId28"/>
    </p:embeddedFont>
    <p:embeddedFont>
      <p:font typeface="Playlist Script" panose="020B0604020202020204" charset="0"/>
      <p:regular r:id="rId29"/>
    </p:embeddedFont>
    <p:embeddedFont>
      <p:font typeface="Raleway" pitchFamily="2" charset="0"/>
      <p:regular r:id="rId30"/>
      <p:bold r:id="rId31"/>
      <p:italic r:id="rId32"/>
      <p:boldItalic r:id="rId33"/>
    </p:embeddedFont>
    <p:embeddedFont>
      <p:font typeface="Raleway Bold" charset="0"/>
      <p:regular r:id="rId34"/>
      <p:bold r:id="rId35"/>
    </p:embeddedFont>
    <p:embeddedFont>
      <p:font typeface="Tex Gyre Termes" panose="020B0604020202020204" charset="0"/>
      <p:regular r:id="rId36"/>
    </p:embeddedFont>
    <p:embeddedFont>
      <p:font typeface="Tex Gyre Termes Bold" panose="020B0604020202020204" charset="0"/>
      <p:regular r:id="rId37"/>
    </p:embeddedFont>
    <p:embeddedFont>
      <p:font typeface="Tex Gyre Termes Italics" panose="020B0604020202020204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60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presProps" Target="presProp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7190B2-F0EE-8AEE-FDA5-07E2970255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264" cy="467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Bright Tomorrows Ministry Leader Breakfast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CA3253-30C1-53BE-07AC-45AD784192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639" y="1"/>
            <a:ext cx="3043264" cy="467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10/30/2025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E48BDA-0EB1-D52A-3176-63168749A7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1962"/>
            <a:ext cx="3043264" cy="467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www.brighttomorrows.org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0507C-7719-A988-E491-212680A792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639" y="8841962"/>
            <a:ext cx="3043264" cy="467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7B868-A5B6-49CF-8E3C-49B6A47E2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4756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264" cy="467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Bright Tomorrows Ministry Leader Breakfast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639" y="1"/>
            <a:ext cx="3043264" cy="467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10/30/2025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31" y="4479901"/>
            <a:ext cx="5619438" cy="36655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1962"/>
            <a:ext cx="3043264" cy="467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www.brighttomorrows.org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639" y="8841962"/>
            <a:ext cx="3043264" cy="467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47A03-C2B4-4744-B254-08BB72B2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2675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sv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7881546" y="5595938"/>
            <a:ext cx="172093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859466" y="2143600"/>
            <a:ext cx="13459327" cy="8967277"/>
          </a:xfrm>
          <a:custGeom>
            <a:avLst/>
            <a:gdLst/>
            <a:ahLst/>
            <a:cxnLst/>
            <a:rect l="l" t="t" r="r" b="b"/>
            <a:pathLst>
              <a:path w="13459327" h="8967277">
                <a:moveTo>
                  <a:pt x="0" y="0"/>
                </a:moveTo>
                <a:lnTo>
                  <a:pt x="13459327" y="0"/>
                </a:lnTo>
                <a:lnTo>
                  <a:pt x="13459327" y="8967277"/>
                </a:lnTo>
                <a:lnTo>
                  <a:pt x="0" y="89672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910375" y="6222355"/>
            <a:ext cx="2788295" cy="2788295"/>
          </a:xfrm>
          <a:custGeom>
            <a:avLst/>
            <a:gdLst/>
            <a:ahLst/>
            <a:cxnLst/>
            <a:rect l="l" t="t" r="r" b="b"/>
            <a:pathLst>
              <a:path w="2788295" h="2788295">
                <a:moveTo>
                  <a:pt x="0" y="0"/>
                </a:moveTo>
                <a:lnTo>
                  <a:pt x="2788295" y="0"/>
                </a:lnTo>
                <a:lnTo>
                  <a:pt x="2788295" y="2788295"/>
                </a:lnTo>
                <a:lnTo>
                  <a:pt x="0" y="27882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31550" y="4683772"/>
            <a:ext cx="7745947" cy="1786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20"/>
              </a:lnSpc>
            </a:pPr>
            <a:r>
              <a:rPr lang="en-US" sz="3716" spc="884">
                <a:solidFill>
                  <a:srgbClr val="171616"/>
                </a:solidFill>
                <a:latin typeface="Raleway"/>
                <a:ea typeface="Raleway"/>
                <a:cs typeface="Raleway"/>
                <a:sym typeface="Raleway"/>
              </a:rPr>
              <a:t>Ron Wood, LPC,LADC</a:t>
            </a:r>
          </a:p>
          <a:p>
            <a:pPr algn="l">
              <a:lnSpc>
                <a:spcPts val="4720"/>
              </a:lnSpc>
            </a:pPr>
            <a:r>
              <a:rPr lang="en-US" sz="3716" spc="884">
                <a:solidFill>
                  <a:srgbClr val="171616"/>
                </a:solidFill>
                <a:latin typeface="Raleway"/>
                <a:ea typeface="Raleway"/>
                <a:cs typeface="Raleway"/>
                <a:sym typeface="Raleway"/>
              </a:rPr>
              <a:t>Halee Wood, CLC, CRC</a:t>
            </a:r>
          </a:p>
          <a:p>
            <a:pPr algn="l">
              <a:lnSpc>
                <a:spcPts val="4720"/>
              </a:lnSpc>
            </a:pPr>
            <a:r>
              <a:rPr lang="en-US" sz="3716" b="1" spc="884">
                <a:solidFill>
                  <a:srgbClr val="171616"/>
                </a:solidFill>
                <a:latin typeface="Raleway Bold"/>
                <a:ea typeface="Raleway Bold"/>
                <a:cs typeface="Raleway Bold"/>
                <a:sym typeface="Raleway Bold"/>
              </a:rPr>
              <a:t>Run the Race Together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2316" y="283447"/>
            <a:ext cx="18640336" cy="91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20"/>
              </a:lnSpc>
              <a:spcBef>
                <a:spcPct val="0"/>
              </a:spcBef>
            </a:pPr>
            <a:r>
              <a:rPr lang="en-US" sz="5300" b="1">
                <a:solidFill>
                  <a:srgbClr val="171616"/>
                </a:solidFill>
                <a:latin typeface="Raleway Bold"/>
                <a:ea typeface="Raleway Bold"/>
                <a:cs typeface="Raleway Bold"/>
                <a:sym typeface="Raleway Bold"/>
              </a:rPr>
              <a:t>When One or Both Spouses Have Experienced Trauma: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82316" y="1500027"/>
            <a:ext cx="18640336" cy="1153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79"/>
              </a:lnSpc>
              <a:spcBef>
                <a:spcPct val="0"/>
              </a:spcBef>
            </a:pPr>
            <a:r>
              <a:rPr lang="en-US" sz="6699">
                <a:solidFill>
                  <a:srgbClr val="171616"/>
                </a:solidFill>
                <a:latin typeface="Playlist Script"/>
                <a:ea typeface="Playlist Script"/>
                <a:cs typeface="Playlist Script"/>
                <a:sym typeface="Playlist Script"/>
              </a:rPr>
              <a:t>Cultivating Rythyms of Grace and Healing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1550" y="9524888"/>
            <a:ext cx="12386045" cy="487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31"/>
              </a:lnSpc>
            </a:pPr>
            <a:r>
              <a:rPr lang="en-US" sz="3016" spc="717">
                <a:solidFill>
                  <a:srgbClr val="171616"/>
                </a:solidFill>
                <a:latin typeface="Raleway"/>
                <a:ea typeface="Raleway"/>
                <a:cs typeface="Raleway"/>
                <a:sym typeface="Raleway"/>
              </a:rPr>
              <a:t>Bright Tomorrows - October 30,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532194" y="8595360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91640" h="1691640">
                <a:moveTo>
                  <a:pt x="0" y="0"/>
                </a:moveTo>
                <a:lnTo>
                  <a:pt x="1691640" y="0"/>
                </a:lnTo>
                <a:lnTo>
                  <a:pt x="1691640" y="1691640"/>
                </a:lnTo>
                <a:lnTo>
                  <a:pt x="0" y="1691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2611005"/>
            <a:ext cx="16349314" cy="721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171616"/>
                </a:solidFill>
                <a:latin typeface="Raleway Bold"/>
                <a:ea typeface="Raleway Bold"/>
                <a:cs typeface="Raleway Bold"/>
                <a:sym typeface="Raleway Bold"/>
              </a:rPr>
              <a:t>Diffuse Tension. Create Unity. - </a:t>
            </a:r>
            <a:r>
              <a:rPr lang="en-US" sz="4200">
                <a:solidFill>
                  <a:srgbClr val="171616"/>
                </a:solidFill>
                <a:latin typeface="Raleway"/>
                <a:ea typeface="Raleway"/>
                <a:cs typeface="Raleway"/>
                <a:sym typeface="Raleway"/>
              </a:rPr>
              <a:t>Collaborative Communication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82466" y="1269135"/>
            <a:ext cx="15641782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0"/>
              </a:lnSpc>
              <a:spcBef>
                <a:spcPct val="0"/>
              </a:spcBef>
            </a:pPr>
            <a:r>
              <a:rPr lang="en-US" sz="5100" b="1">
                <a:solidFill>
                  <a:srgbClr val="588260"/>
                </a:solidFill>
                <a:latin typeface="Raleway Bold"/>
                <a:ea typeface="Raleway Bold"/>
                <a:cs typeface="Raleway Bold"/>
                <a:sym typeface="Raleway Bold"/>
              </a:rPr>
              <a:t>for the couple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409212" y="249238"/>
            <a:ext cx="9469575" cy="1387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171616"/>
                </a:solidFill>
                <a:latin typeface="Playlist Script"/>
                <a:ea typeface="Playlist Script"/>
                <a:cs typeface="Playlist Script"/>
                <a:sym typeface="Playlist Script"/>
              </a:rPr>
              <a:t>Practical Strategies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97743" y="4601279"/>
            <a:ext cx="7225956" cy="4308476"/>
            <a:chOff x="0" y="0"/>
            <a:chExt cx="9634608" cy="574463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634608" cy="5744635"/>
            </a:xfrm>
            <a:custGeom>
              <a:avLst/>
              <a:gdLst/>
              <a:ahLst/>
              <a:cxnLst/>
              <a:rect l="l" t="t" r="r" b="b"/>
              <a:pathLst>
                <a:path w="9634608" h="5744635">
                  <a:moveTo>
                    <a:pt x="0" y="0"/>
                  </a:moveTo>
                  <a:lnTo>
                    <a:pt x="9634608" y="0"/>
                  </a:lnTo>
                  <a:lnTo>
                    <a:pt x="9634608" y="5744635"/>
                  </a:lnTo>
                  <a:lnTo>
                    <a:pt x="0" y="5744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3951" y="264748"/>
              <a:ext cx="9454211" cy="3795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93"/>
                </a:lnSpc>
              </a:pPr>
              <a:r>
                <a:rPr lang="en-US" sz="4199" spc="293">
                  <a:solidFill>
                    <a:srgbClr val="FFFFFF"/>
                  </a:solidFill>
                  <a:latin typeface="Tex Gyre Termes"/>
                  <a:ea typeface="Tex Gyre Termes"/>
                  <a:cs typeface="Tex Gyre Termes"/>
                  <a:sym typeface="Tex Gyre Termes"/>
                </a:rPr>
                <a:t>"When you do </a:t>
              </a:r>
              <a:r>
                <a:rPr lang="en-US" sz="4199" b="1" u="sng" spc="293">
                  <a:solidFill>
                    <a:srgbClr val="FFFFFF"/>
                  </a:solidFill>
                  <a:latin typeface="Tex Gyre Termes Bold"/>
                  <a:ea typeface="Tex Gyre Termes Bold"/>
                  <a:cs typeface="Tex Gyre Termes Bold"/>
                  <a:sym typeface="Tex Gyre Termes Bold"/>
                </a:rPr>
                <a:t>A</a:t>
              </a:r>
              <a:r>
                <a:rPr lang="en-US" sz="4199" spc="293">
                  <a:solidFill>
                    <a:srgbClr val="FFFFFF"/>
                  </a:solidFill>
                  <a:latin typeface="Tex Gyre Termes"/>
                  <a:ea typeface="Tex Gyre Termes"/>
                  <a:cs typeface="Tex Gyre Termes"/>
                  <a:sym typeface="Tex Gyre Termes"/>
                </a:rPr>
                <a:t>, </a:t>
              </a:r>
            </a:p>
            <a:p>
              <a:pPr algn="ctr">
                <a:lnSpc>
                  <a:spcPts val="4493"/>
                </a:lnSpc>
              </a:pPr>
              <a:r>
                <a:rPr lang="en-US" sz="4199" spc="293">
                  <a:solidFill>
                    <a:srgbClr val="FFFFFF"/>
                  </a:solidFill>
                  <a:latin typeface="Tex Gyre Termes"/>
                  <a:ea typeface="Tex Gyre Termes"/>
                  <a:cs typeface="Tex Gyre Termes"/>
                  <a:sym typeface="Tex Gyre Termes"/>
                </a:rPr>
                <a:t>I feel </a:t>
              </a:r>
              <a:r>
                <a:rPr lang="en-US" sz="4199" b="1" u="sng" spc="293">
                  <a:solidFill>
                    <a:srgbClr val="FFFFFF"/>
                  </a:solidFill>
                  <a:latin typeface="Tex Gyre Termes Bold"/>
                  <a:ea typeface="Tex Gyre Termes Bold"/>
                  <a:cs typeface="Tex Gyre Termes Bold"/>
                  <a:sym typeface="Tex Gyre Termes Bold"/>
                </a:rPr>
                <a:t>B</a:t>
              </a:r>
              <a:r>
                <a:rPr lang="en-US" sz="4199" b="1" spc="293">
                  <a:solidFill>
                    <a:srgbClr val="FFFFFF"/>
                  </a:solidFill>
                  <a:latin typeface="Tex Gyre Termes Bold"/>
                  <a:ea typeface="Tex Gyre Termes Bold"/>
                  <a:cs typeface="Tex Gyre Termes Bold"/>
                  <a:sym typeface="Tex Gyre Termes Bold"/>
                </a:rPr>
                <a:t> </a:t>
              </a:r>
            </a:p>
            <a:p>
              <a:pPr algn="ctr">
                <a:lnSpc>
                  <a:spcPts val="4493"/>
                </a:lnSpc>
              </a:pPr>
              <a:r>
                <a:rPr lang="en-US" sz="4199" spc="293">
                  <a:solidFill>
                    <a:srgbClr val="FFFFFF"/>
                  </a:solidFill>
                  <a:latin typeface="Tex Gyre Termes"/>
                  <a:ea typeface="Tex Gyre Termes"/>
                  <a:cs typeface="Tex Gyre Termes"/>
                  <a:sym typeface="Tex Gyre Termes"/>
                </a:rPr>
                <a:t>because I need </a:t>
              </a:r>
              <a:r>
                <a:rPr lang="en-US" sz="4199" b="1" u="sng" spc="293">
                  <a:solidFill>
                    <a:srgbClr val="FFFFFF"/>
                  </a:solidFill>
                  <a:latin typeface="Tex Gyre Termes Bold"/>
                  <a:ea typeface="Tex Gyre Termes Bold"/>
                  <a:cs typeface="Tex Gyre Termes Bold"/>
                  <a:sym typeface="Tex Gyre Termes Bold"/>
                </a:rPr>
                <a:t>C</a:t>
              </a:r>
              <a:r>
                <a:rPr lang="en-US" sz="4199" spc="293">
                  <a:solidFill>
                    <a:srgbClr val="FFFFFF"/>
                  </a:solidFill>
                  <a:latin typeface="Tex Gyre Termes"/>
                  <a:ea typeface="Tex Gyre Termes"/>
                  <a:cs typeface="Tex Gyre Termes"/>
                  <a:sym typeface="Tex Gyre Termes"/>
                </a:rPr>
                <a:t>. </a:t>
              </a:r>
            </a:p>
            <a:p>
              <a:pPr algn="ctr">
                <a:lnSpc>
                  <a:spcPts val="4493"/>
                </a:lnSpc>
              </a:pPr>
              <a:r>
                <a:rPr lang="en-US" sz="4199" spc="293">
                  <a:solidFill>
                    <a:srgbClr val="FFFFFF"/>
                  </a:solidFill>
                  <a:latin typeface="Tex Gyre Termes"/>
                  <a:ea typeface="Tex Gyre Termes"/>
                  <a:cs typeface="Tex Gyre Termes"/>
                  <a:sym typeface="Tex Gyre Termes"/>
                </a:rPr>
                <a:t>It would be really helpful if you could </a:t>
              </a:r>
              <a:r>
                <a:rPr lang="en-US" sz="4199" b="1" u="sng" spc="293">
                  <a:solidFill>
                    <a:srgbClr val="FFFFFF"/>
                  </a:solidFill>
                  <a:latin typeface="Tex Gyre Termes Bold"/>
                  <a:ea typeface="Tex Gyre Termes Bold"/>
                  <a:cs typeface="Tex Gyre Termes Bold"/>
                  <a:sym typeface="Tex Gyre Termes Bold"/>
                </a:rPr>
                <a:t>D</a:t>
              </a:r>
              <a:r>
                <a:rPr lang="en-US" sz="4199" spc="293">
                  <a:solidFill>
                    <a:srgbClr val="FFFFFF"/>
                  </a:solidFill>
                  <a:latin typeface="Tex Gyre Termes"/>
                  <a:ea typeface="Tex Gyre Termes"/>
                  <a:cs typeface="Tex Gyre Termes"/>
                  <a:sym typeface="Tex Gyre Termes"/>
                </a:rPr>
                <a:t>."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8797860" y="4597594"/>
            <a:ext cx="1238601" cy="341260"/>
          </a:xfrm>
          <a:custGeom>
            <a:avLst/>
            <a:gdLst/>
            <a:ahLst/>
            <a:cxnLst/>
            <a:rect l="l" t="t" r="r" b="b"/>
            <a:pathLst>
              <a:path w="1238601" h="341260">
                <a:moveTo>
                  <a:pt x="0" y="0"/>
                </a:moveTo>
                <a:lnTo>
                  <a:pt x="1238602" y="0"/>
                </a:lnTo>
                <a:lnTo>
                  <a:pt x="1238602" y="341260"/>
                </a:lnTo>
                <a:lnTo>
                  <a:pt x="0" y="3412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8365544" y="3767759"/>
            <a:ext cx="3703974" cy="563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56"/>
              </a:lnSpc>
            </a:pPr>
            <a:r>
              <a:rPr lang="en-US" sz="3884" b="1" spc="271">
                <a:solidFill>
                  <a:srgbClr val="2E414D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A: observation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65544" y="5241409"/>
            <a:ext cx="3703974" cy="563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56"/>
              </a:lnSpc>
            </a:pPr>
            <a:r>
              <a:rPr lang="en-US" sz="3884" b="1" spc="271">
                <a:solidFill>
                  <a:srgbClr val="2E414D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B: feeling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365544" y="6657224"/>
            <a:ext cx="3703974" cy="563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56"/>
              </a:lnSpc>
            </a:pPr>
            <a:r>
              <a:rPr lang="en-US" sz="3884" b="1" spc="271">
                <a:solidFill>
                  <a:srgbClr val="2E414D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C: need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65544" y="8062859"/>
            <a:ext cx="3703974" cy="563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56"/>
              </a:lnSpc>
            </a:pPr>
            <a:r>
              <a:rPr lang="en-US" sz="3884" b="1" spc="271">
                <a:solidFill>
                  <a:srgbClr val="2E414D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d: request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470629" y="4123632"/>
            <a:ext cx="4408158" cy="473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785" i="1" dirty="0">
                <a:solidFill>
                  <a:srgbClr val="000000"/>
                </a:solidFill>
                <a:latin typeface="Tex Gyre Termes Italics"/>
                <a:ea typeface="Tex Gyre Termes Italics"/>
                <a:cs typeface="Tex Gyre Termes Italics"/>
                <a:sym typeface="Tex Gyre Termes Italics"/>
              </a:rPr>
              <a:t>What can I see, feel, or touch?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17531" y="4540444"/>
            <a:ext cx="3046071" cy="473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785" i="1" dirty="0">
                <a:solidFill>
                  <a:srgbClr val="000000"/>
                </a:solidFill>
                <a:latin typeface="Tex Gyre Termes Italics"/>
                <a:ea typeface="Tex Gyre Termes Italics"/>
                <a:cs typeface="Tex Gyre Termes Italics"/>
                <a:sym typeface="Tex Gyre Termes Italics"/>
              </a:rPr>
              <a:t>No moral judgements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514784" y="5614304"/>
            <a:ext cx="7477426" cy="473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785" i="1">
                <a:solidFill>
                  <a:srgbClr val="000000"/>
                </a:solidFill>
                <a:latin typeface="Tex Gyre Termes Italics"/>
                <a:ea typeface="Tex Gyre Termes Italics"/>
                <a:cs typeface="Tex Gyre Termes Italics"/>
                <a:sym typeface="Tex Gyre Termes Italics"/>
              </a:rPr>
              <a:t>How am I feeling about what someone else is doing?</a:t>
            </a:r>
          </a:p>
        </p:txBody>
      </p:sp>
      <p:sp>
        <p:nvSpPr>
          <p:cNvPr id="17" name="Freeform 17"/>
          <p:cNvSpPr/>
          <p:nvPr/>
        </p:nvSpPr>
        <p:spPr>
          <a:xfrm>
            <a:off x="8895483" y="6088265"/>
            <a:ext cx="1238601" cy="341260"/>
          </a:xfrm>
          <a:custGeom>
            <a:avLst/>
            <a:gdLst/>
            <a:ahLst/>
            <a:cxnLst/>
            <a:rect l="l" t="t" r="r" b="b"/>
            <a:pathLst>
              <a:path w="1238601" h="341260">
                <a:moveTo>
                  <a:pt x="0" y="0"/>
                </a:moveTo>
                <a:lnTo>
                  <a:pt x="1238601" y="0"/>
                </a:lnTo>
                <a:lnTo>
                  <a:pt x="1238601" y="341260"/>
                </a:lnTo>
                <a:lnTo>
                  <a:pt x="0" y="3412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0217531" y="6031115"/>
            <a:ext cx="5965118" cy="473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785" i="1">
                <a:solidFill>
                  <a:srgbClr val="000000"/>
                </a:solidFill>
                <a:latin typeface="Tex Gyre Termes Italics"/>
                <a:ea typeface="Tex Gyre Termes Italics"/>
                <a:cs typeface="Tex Gyre Termes Italics"/>
                <a:sym typeface="Tex Gyre Termes Italics"/>
              </a:rPr>
              <a:t>Do not add additional thoughts or stories.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514784" y="7004219"/>
            <a:ext cx="3291255" cy="473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785" i="1">
                <a:solidFill>
                  <a:srgbClr val="000000"/>
                </a:solidFill>
                <a:latin typeface="Tex Gyre Termes Italics"/>
                <a:ea typeface="Tex Gyre Termes Italics"/>
                <a:cs typeface="Tex Gyre Termes Italics"/>
                <a:sym typeface="Tex Gyre Termes Italics"/>
              </a:rPr>
              <a:t>What do I desire/need?</a:t>
            </a:r>
          </a:p>
        </p:txBody>
      </p:sp>
      <p:sp>
        <p:nvSpPr>
          <p:cNvPr id="20" name="Freeform 20"/>
          <p:cNvSpPr/>
          <p:nvPr/>
        </p:nvSpPr>
        <p:spPr>
          <a:xfrm>
            <a:off x="8895483" y="7451283"/>
            <a:ext cx="1238601" cy="341260"/>
          </a:xfrm>
          <a:custGeom>
            <a:avLst/>
            <a:gdLst/>
            <a:ahLst/>
            <a:cxnLst/>
            <a:rect l="l" t="t" r="r" b="b"/>
            <a:pathLst>
              <a:path w="1238601" h="341260">
                <a:moveTo>
                  <a:pt x="0" y="0"/>
                </a:moveTo>
                <a:lnTo>
                  <a:pt x="1238601" y="0"/>
                </a:lnTo>
                <a:lnTo>
                  <a:pt x="1238601" y="341260"/>
                </a:lnTo>
                <a:lnTo>
                  <a:pt x="0" y="3412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10217531" y="7394133"/>
            <a:ext cx="7516295" cy="473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785" i="1">
                <a:solidFill>
                  <a:srgbClr val="000000"/>
                </a:solidFill>
                <a:latin typeface="Tex Gyre Termes Italics"/>
                <a:ea typeface="Tex Gyre Termes Italics"/>
                <a:cs typeface="Tex Gyre Termes Italics"/>
                <a:sym typeface="Tex Gyre Termes Italics"/>
              </a:rPr>
              <a:t>Most frustration is based on a perceived unmet need.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514784" y="8409854"/>
            <a:ext cx="9368560" cy="473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2785" i="1">
                <a:solidFill>
                  <a:srgbClr val="000000"/>
                </a:solidFill>
                <a:latin typeface="Tex Gyre Termes Italics"/>
                <a:ea typeface="Tex Gyre Termes Italics"/>
                <a:cs typeface="Tex Gyre Termes Italics"/>
                <a:sym typeface="Tex Gyre Termes Italics"/>
              </a:rPr>
              <a:t>What specific action would I like to try?</a:t>
            </a:r>
          </a:p>
        </p:txBody>
      </p:sp>
      <p:sp>
        <p:nvSpPr>
          <p:cNvPr id="23" name="Freeform 23"/>
          <p:cNvSpPr/>
          <p:nvPr/>
        </p:nvSpPr>
        <p:spPr>
          <a:xfrm>
            <a:off x="8895483" y="8841488"/>
            <a:ext cx="1238601" cy="341260"/>
          </a:xfrm>
          <a:custGeom>
            <a:avLst/>
            <a:gdLst/>
            <a:ahLst/>
            <a:cxnLst/>
            <a:rect l="l" t="t" r="r" b="b"/>
            <a:pathLst>
              <a:path w="1238601" h="341260">
                <a:moveTo>
                  <a:pt x="0" y="0"/>
                </a:moveTo>
                <a:lnTo>
                  <a:pt x="1238601" y="0"/>
                </a:lnTo>
                <a:lnTo>
                  <a:pt x="1238601" y="341260"/>
                </a:lnTo>
                <a:lnTo>
                  <a:pt x="0" y="3412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10217531" y="8784338"/>
            <a:ext cx="4087444" cy="473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785" i="1">
                <a:solidFill>
                  <a:srgbClr val="000000"/>
                </a:solidFill>
                <a:latin typeface="Tex Gyre Termes Italics"/>
                <a:ea typeface="Tex Gyre Termes Italics"/>
                <a:cs typeface="Tex Gyre Termes Italics"/>
                <a:sym typeface="Tex Gyre Termes Italics"/>
              </a:rPr>
              <a:t>Do not demand it; request it.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532194" y="8595360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91640" h="1691640">
                <a:moveTo>
                  <a:pt x="0" y="0"/>
                </a:moveTo>
                <a:lnTo>
                  <a:pt x="1691640" y="0"/>
                </a:lnTo>
                <a:lnTo>
                  <a:pt x="1691640" y="1691640"/>
                </a:lnTo>
                <a:lnTo>
                  <a:pt x="0" y="1691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382466" y="1269135"/>
            <a:ext cx="15641782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0"/>
              </a:lnSpc>
              <a:spcBef>
                <a:spcPct val="0"/>
              </a:spcBef>
            </a:pPr>
            <a:r>
              <a:rPr lang="en-US" sz="5100" b="1">
                <a:solidFill>
                  <a:srgbClr val="588260"/>
                </a:solidFill>
                <a:latin typeface="Raleway Bold"/>
                <a:ea typeface="Raleway Bold"/>
                <a:cs typeface="Raleway Bold"/>
                <a:sym typeface="Raleway Bold"/>
              </a:rPr>
              <a:t>for the regulated partner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368165"/>
            <a:ext cx="16349314" cy="1464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6" lvl="1" indent="-453393" algn="l">
              <a:lnSpc>
                <a:spcPts val="5880"/>
              </a:lnSpc>
              <a:buAutoNum type="arabicPeriod"/>
            </a:pPr>
            <a:r>
              <a:rPr lang="en-US" sz="4200">
                <a:solidFill>
                  <a:srgbClr val="171616"/>
                </a:solidFill>
                <a:latin typeface="Raleway"/>
                <a:ea typeface="Raleway"/>
                <a:cs typeface="Raleway"/>
                <a:sym typeface="Raleway"/>
              </a:rPr>
              <a:t>Protect your marriage and support your spouse.</a:t>
            </a:r>
          </a:p>
          <a:p>
            <a:pPr marL="906786" lvl="1" indent="-453393" algn="l">
              <a:lnSpc>
                <a:spcPts val="5880"/>
              </a:lnSpc>
              <a:buAutoNum type="arabicPeriod"/>
            </a:pPr>
            <a:r>
              <a:rPr lang="en-US" sz="4200">
                <a:solidFill>
                  <a:srgbClr val="171616"/>
                </a:solidFill>
                <a:latin typeface="Raleway"/>
                <a:ea typeface="Raleway"/>
                <a:cs typeface="Raleway"/>
                <a:sym typeface="Raleway"/>
              </a:rPr>
              <a:t>Care for yourself while your spouse is healing.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409212" y="249238"/>
            <a:ext cx="9469575" cy="1387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171616"/>
                </a:solidFill>
                <a:latin typeface="Playlist Script"/>
                <a:ea typeface="Playlist Script"/>
                <a:cs typeface="Playlist Script"/>
                <a:sym typeface="Playlist Script"/>
              </a:rPr>
              <a:t>tips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532194" y="8595360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91640" h="1691640">
                <a:moveTo>
                  <a:pt x="0" y="0"/>
                </a:moveTo>
                <a:lnTo>
                  <a:pt x="1691640" y="0"/>
                </a:lnTo>
                <a:lnTo>
                  <a:pt x="1691640" y="1691640"/>
                </a:lnTo>
                <a:lnTo>
                  <a:pt x="0" y="1691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382466" y="1269135"/>
            <a:ext cx="15641782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0"/>
              </a:lnSpc>
              <a:spcBef>
                <a:spcPct val="0"/>
              </a:spcBef>
            </a:pPr>
            <a:r>
              <a:rPr lang="en-US" sz="5100" b="1">
                <a:solidFill>
                  <a:srgbClr val="588260"/>
                </a:solidFill>
                <a:latin typeface="Raleway Bold"/>
                <a:ea typeface="Raleway Bold"/>
                <a:cs typeface="Raleway Bold"/>
                <a:sym typeface="Raleway Bold"/>
              </a:rPr>
              <a:t>for the trauma survivor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368165"/>
            <a:ext cx="16349314" cy="2950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6" lvl="1" indent="-453393" algn="l">
              <a:lnSpc>
                <a:spcPts val="5880"/>
              </a:lnSpc>
              <a:buAutoNum type="arabicPeriod"/>
            </a:pPr>
            <a:r>
              <a:rPr lang="en-US" sz="4200">
                <a:solidFill>
                  <a:srgbClr val="171616"/>
                </a:solidFill>
                <a:latin typeface="Raleway"/>
                <a:ea typeface="Raleway"/>
                <a:cs typeface="Raleway"/>
                <a:sym typeface="Raleway"/>
              </a:rPr>
              <a:t>Take responsibility for your trauma response.</a:t>
            </a:r>
          </a:p>
          <a:p>
            <a:pPr marL="906786" lvl="1" indent="-453393" algn="l">
              <a:lnSpc>
                <a:spcPts val="5880"/>
              </a:lnSpc>
              <a:buAutoNum type="arabicPeriod"/>
            </a:pPr>
            <a:r>
              <a:rPr lang="en-US" sz="4200">
                <a:solidFill>
                  <a:srgbClr val="171616"/>
                </a:solidFill>
                <a:latin typeface="Raleway"/>
                <a:ea typeface="Raleway"/>
                <a:cs typeface="Raleway"/>
                <a:sym typeface="Raleway"/>
              </a:rPr>
              <a:t>Don’t shame or deny your partner’s reality.</a:t>
            </a:r>
          </a:p>
          <a:p>
            <a:pPr marL="906786" lvl="1" indent="-453393" algn="l">
              <a:lnSpc>
                <a:spcPts val="5880"/>
              </a:lnSpc>
              <a:buAutoNum type="arabicPeriod"/>
            </a:pPr>
            <a:r>
              <a:rPr lang="en-US" sz="4200">
                <a:solidFill>
                  <a:srgbClr val="171616"/>
                </a:solidFill>
                <a:latin typeface="Raleway"/>
                <a:ea typeface="Raleway"/>
                <a:cs typeface="Raleway"/>
                <a:sym typeface="Raleway"/>
              </a:rPr>
              <a:t>Be transparent and communicate clearly.</a:t>
            </a:r>
          </a:p>
          <a:p>
            <a:pPr marL="906786" lvl="1" indent="-453393" algn="l">
              <a:lnSpc>
                <a:spcPts val="5880"/>
              </a:lnSpc>
              <a:buAutoNum type="arabicPeriod"/>
            </a:pPr>
            <a:r>
              <a:rPr lang="en-US" sz="4200">
                <a:solidFill>
                  <a:srgbClr val="171616"/>
                </a:solidFill>
                <a:latin typeface="Raleway"/>
                <a:ea typeface="Raleway"/>
                <a:cs typeface="Raleway"/>
                <a:sym typeface="Raleway"/>
              </a:rPr>
              <a:t>Remember your value/worth.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409212" y="249238"/>
            <a:ext cx="9469575" cy="1387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171616"/>
                </a:solidFill>
                <a:latin typeface="Playlist Script"/>
                <a:ea typeface="Playlist Script"/>
                <a:cs typeface="Playlist Script"/>
                <a:sym typeface="Playlist Script"/>
              </a:rPr>
              <a:t>tips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532194" y="8595360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91640" h="1691640">
                <a:moveTo>
                  <a:pt x="0" y="0"/>
                </a:moveTo>
                <a:lnTo>
                  <a:pt x="1691640" y="0"/>
                </a:lnTo>
                <a:lnTo>
                  <a:pt x="1691640" y="1691640"/>
                </a:lnTo>
                <a:lnTo>
                  <a:pt x="0" y="1691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9144000" y="2682665"/>
            <a:ext cx="8229598" cy="4675934"/>
            <a:chOff x="0" y="0"/>
            <a:chExt cx="10972797" cy="6234579"/>
          </a:xfrm>
        </p:grpSpPr>
        <p:sp>
          <p:nvSpPr>
            <p:cNvPr id="4" name="Freeform 4"/>
            <p:cNvSpPr/>
            <p:nvPr/>
          </p:nvSpPr>
          <p:spPr>
            <a:xfrm>
              <a:off x="0" y="4519491"/>
              <a:ext cx="1715088" cy="1715088"/>
            </a:xfrm>
            <a:custGeom>
              <a:avLst/>
              <a:gdLst/>
              <a:ahLst/>
              <a:cxnLst/>
              <a:rect l="l" t="t" r="r" b="b"/>
              <a:pathLst>
                <a:path w="1715088" h="1715088">
                  <a:moveTo>
                    <a:pt x="0" y="0"/>
                  </a:moveTo>
                  <a:lnTo>
                    <a:pt x="1715088" y="0"/>
                  </a:lnTo>
                  <a:lnTo>
                    <a:pt x="1715088" y="1715088"/>
                  </a:lnTo>
                  <a:lnTo>
                    <a:pt x="0" y="17150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558" y="0"/>
              <a:ext cx="1700530" cy="1700530"/>
            </a:xfrm>
            <a:custGeom>
              <a:avLst/>
              <a:gdLst/>
              <a:ahLst/>
              <a:cxnLst/>
              <a:rect l="l" t="t" r="r" b="b"/>
              <a:pathLst>
                <a:path w="1700530" h="1700530">
                  <a:moveTo>
                    <a:pt x="0" y="0"/>
                  </a:moveTo>
                  <a:lnTo>
                    <a:pt x="1700530" y="0"/>
                  </a:lnTo>
                  <a:lnTo>
                    <a:pt x="1700530" y="1700530"/>
                  </a:lnTo>
                  <a:lnTo>
                    <a:pt x="0" y="1700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96901" y="2300917"/>
              <a:ext cx="1618187" cy="1618187"/>
            </a:xfrm>
            <a:custGeom>
              <a:avLst/>
              <a:gdLst/>
              <a:ahLst/>
              <a:cxnLst/>
              <a:rect l="l" t="t" r="r" b="b"/>
              <a:pathLst>
                <a:path w="1618187" h="1618187">
                  <a:moveTo>
                    <a:pt x="0" y="0"/>
                  </a:moveTo>
                  <a:lnTo>
                    <a:pt x="1618187" y="0"/>
                  </a:lnTo>
                  <a:lnTo>
                    <a:pt x="1618187" y="1618186"/>
                  </a:lnTo>
                  <a:lnTo>
                    <a:pt x="0" y="16181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831876" y="2621396"/>
              <a:ext cx="6905723" cy="8940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504"/>
                </a:lnSpc>
              </a:pPr>
              <a:r>
                <a:rPr lang="en-US" sz="3932" dirty="0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rPr>
                <a:t>@RunTheRaceTogether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035074" y="4888420"/>
              <a:ext cx="8937723" cy="8940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504"/>
                </a:lnSpc>
              </a:pPr>
              <a:r>
                <a:rPr lang="en-US" sz="3932" dirty="0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rPr>
                <a:t>info@RunTheRaceTogether.com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727200" y="349693"/>
              <a:ext cx="9242525" cy="8940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504"/>
                </a:lnSpc>
              </a:pPr>
              <a:r>
                <a:rPr lang="en-US" sz="3932" dirty="0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rPr>
                <a:t>www.RunTheRaceTogether.com</a:t>
              </a:r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403250" y="391400"/>
            <a:ext cx="8543147" cy="9504200"/>
            <a:chOff x="0" y="0"/>
            <a:chExt cx="7857490" cy="8741410"/>
          </a:xfrm>
        </p:grpSpPr>
        <p:sp>
          <p:nvSpPr>
            <p:cNvPr id="11" name="Freeform 11"/>
            <p:cNvSpPr/>
            <p:nvPr/>
          </p:nvSpPr>
          <p:spPr>
            <a:xfrm>
              <a:off x="17780" y="17780"/>
              <a:ext cx="7820660" cy="8705850"/>
            </a:xfrm>
            <a:custGeom>
              <a:avLst/>
              <a:gdLst/>
              <a:ahLst/>
              <a:cxnLst/>
              <a:rect l="l" t="t" r="r" b="b"/>
              <a:pathLst>
                <a:path w="7820660" h="8705850">
                  <a:moveTo>
                    <a:pt x="0" y="0"/>
                  </a:moveTo>
                  <a:lnTo>
                    <a:pt x="7820660" y="0"/>
                  </a:lnTo>
                  <a:lnTo>
                    <a:pt x="7820660" y="8705850"/>
                  </a:lnTo>
                  <a:lnTo>
                    <a:pt x="0" y="870585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394970" y="405130"/>
              <a:ext cx="3352800" cy="3738880"/>
            </a:xfrm>
            <a:custGeom>
              <a:avLst/>
              <a:gdLst/>
              <a:ahLst/>
              <a:cxnLst/>
              <a:rect l="l" t="t" r="r" b="b"/>
              <a:pathLst>
                <a:path w="3352800" h="3738880">
                  <a:moveTo>
                    <a:pt x="0" y="0"/>
                  </a:moveTo>
                  <a:lnTo>
                    <a:pt x="3352800" y="0"/>
                  </a:lnTo>
                  <a:lnTo>
                    <a:pt x="3352800" y="3738880"/>
                  </a:lnTo>
                  <a:lnTo>
                    <a:pt x="0" y="3738880"/>
                  </a:lnTo>
                  <a:close/>
                </a:path>
              </a:pathLst>
            </a:custGeom>
            <a:blipFill>
              <a:blip r:embed="rId9"/>
              <a:stretch>
                <a:fillRect l="-28231" r="-2823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4109720" y="405130"/>
              <a:ext cx="3352800" cy="3738880"/>
            </a:xfrm>
            <a:custGeom>
              <a:avLst/>
              <a:gdLst/>
              <a:ahLst/>
              <a:cxnLst/>
              <a:rect l="l" t="t" r="r" b="b"/>
              <a:pathLst>
                <a:path w="3352800" h="3738880">
                  <a:moveTo>
                    <a:pt x="0" y="0"/>
                  </a:moveTo>
                  <a:lnTo>
                    <a:pt x="3352800" y="0"/>
                  </a:lnTo>
                  <a:lnTo>
                    <a:pt x="3352800" y="3738880"/>
                  </a:lnTo>
                  <a:lnTo>
                    <a:pt x="0" y="3738880"/>
                  </a:lnTo>
                  <a:close/>
                </a:path>
              </a:pathLst>
            </a:custGeom>
            <a:blipFill>
              <a:blip r:embed="rId10"/>
              <a:stretch>
                <a:fillRect l="-3582" r="-793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4970" y="4598670"/>
              <a:ext cx="3352800" cy="3738880"/>
            </a:xfrm>
            <a:custGeom>
              <a:avLst/>
              <a:gdLst/>
              <a:ahLst/>
              <a:cxnLst/>
              <a:rect l="l" t="t" r="r" b="b"/>
              <a:pathLst>
                <a:path w="3352800" h="3738880">
                  <a:moveTo>
                    <a:pt x="0" y="0"/>
                  </a:moveTo>
                  <a:lnTo>
                    <a:pt x="3352800" y="0"/>
                  </a:lnTo>
                  <a:lnTo>
                    <a:pt x="3352800" y="3738880"/>
                  </a:lnTo>
                  <a:lnTo>
                    <a:pt x="0" y="3738880"/>
                  </a:lnTo>
                  <a:close/>
                </a:path>
              </a:pathLst>
            </a:custGeom>
            <a:blipFill>
              <a:blip r:embed="rId11"/>
              <a:stretch>
                <a:fillRect l="-39777" r="-5935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4109720" y="4598670"/>
              <a:ext cx="3352800" cy="3738880"/>
            </a:xfrm>
            <a:custGeom>
              <a:avLst/>
              <a:gdLst/>
              <a:ahLst/>
              <a:cxnLst/>
              <a:rect l="l" t="t" r="r" b="b"/>
              <a:pathLst>
                <a:path w="3352800" h="3738880">
                  <a:moveTo>
                    <a:pt x="0" y="0"/>
                  </a:moveTo>
                  <a:lnTo>
                    <a:pt x="3352800" y="0"/>
                  </a:lnTo>
                  <a:lnTo>
                    <a:pt x="3352800" y="3738880"/>
                  </a:lnTo>
                  <a:lnTo>
                    <a:pt x="0" y="3738880"/>
                  </a:lnTo>
                  <a:close/>
                </a:path>
              </a:pathLst>
            </a:custGeom>
            <a:blipFill>
              <a:blip r:embed="rId12"/>
              <a:stretch>
                <a:fillRect t="-9855" b="-985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160" y="11430"/>
              <a:ext cx="7847330" cy="8729980"/>
            </a:xfrm>
            <a:custGeom>
              <a:avLst/>
              <a:gdLst/>
              <a:ahLst/>
              <a:cxnLst/>
              <a:rect l="l" t="t" r="r" b="b"/>
              <a:pathLst>
                <a:path w="7847330" h="8729980">
                  <a:moveTo>
                    <a:pt x="7810500" y="31750"/>
                  </a:moveTo>
                  <a:lnTo>
                    <a:pt x="7810500" y="8694420"/>
                  </a:lnTo>
                  <a:lnTo>
                    <a:pt x="26670" y="8694420"/>
                  </a:lnTo>
                  <a:lnTo>
                    <a:pt x="0" y="8723630"/>
                  </a:lnTo>
                  <a:lnTo>
                    <a:pt x="7620" y="8729980"/>
                  </a:lnTo>
                  <a:lnTo>
                    <a:pt x="7828280" y="8729980"/>
                  </a:lnTo>
                  <a:lnTo>
                    <a:pt x="7847330" y="8712200"/>
                  </a:lnTo>
                  <a:lnTo>
                    <a:pt x="7847330" y="6350"/>
                  </a:lnTo>
                  <a:lnTo>
                    <a:pt x="7839710" y="0"/>
                  </a:lnTo>
                  <a:close/>
                </a:path>
              </a:pathLst>
            </a:custGeom>
            <a:solidFill>
              <a:srgbClr val="C4C0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7849870" cy="8735061"/>
            </a:xfrm>
            <a:custGeom>
              <a:avLst/>
              <a:gdLst/>
              <a:ahLst/>
              <a:cxnLst/>
              <a:rect l="l" t="t" r="r" b="b"/>
              <a:pathLst>
                <a:path w="7849870" h="8735061">
                  <a:moveTo>
                    <a:pt x="35560" y="8705850"/>
                  </a:moveTo>
                  <a:lnTo>
                    <a:pt x="35560" y="35560"/>
                  </a:lnTo>
                  <a:lnTo>
                    <a:pt x="7820660" y="35560"/>
                  </a:lnTo>
                  <a:lnTo>
                    <a:pt x="7820660" y="43180"/>
                  </a:lnTo>
                  <a:lnTo>
                    <a:pt x="7849870" y="11430"/>
                  </a:lnTo>
                  <a:lnTo>
                    <a:pt x="7838439" y="0"/>
                  </a:lnTo>
                  <a:lnTo>
                    <a:pt x="17780" y="0"/>
                  </a:lnTo>
                  <a:lnTo>
                    <a:pt x="0" y="17780"/>
                  </a:lnTo>
                  <a:lnTo>
                    <a:pt x="0" y="8723630"/>
                  </a:lnTo>
                  <a:lnTo>
                    <a:pt x="10160" y="8735061"/>
                  </a:lnTo>
                  <a:lnTo>
                    <a:pt x="36830" y="8705851"/>
                  </a:lnTo>
                  <a:lnTo>
                    <a:pt x="35560" y="8705851"/>
                  </a:lnTo>
                  <a:close/>
                  <a:moveTo>
                    <a:pt x="3718560" y="422910"/>
                  </a:moveTo>
                  <a:lnTo>
                    <a:pt x="3729990" y="422910"/>
                  </a:lnTo>
                  <a:lnTo>
                    <a:pt x="3729990" y="4126230"/>
                  </a:lnTo>
                  <a:lnTo>
                    <a:pt x="412750" y="4126230"/>
                  </a:lnTo>
                  <a:lnTo>
                    <a:pt x="412750" y="4121150"/>
                  </a:lnTo>
                  <a:lnTo>
                    <a:pt x="377190" y="4160520"/>
                  </a:lnTo>
                  <a:lnTo>
                    <a:pt x="377190" y="4161790"/>
                  </a:lnTo>
                  <a:lnTo>
                    <a:pt x="3765550" y="4161790"/>
                  </a:lnTo>
                  <a:lnTo>
                    <a:pt x="3765550" y="387350"/>
                  </a:lnTo>
                  <a:lnTo>
                    <a:pt x="3751580" y="387350"/>
                  </a:lnTo>
                  <a:lnTo>
                    <a:pt x="3718560" y="422910"/>
                  </a:lnTo>
                  <a:close/>
                  <a:moveTo>
                    <a:pt x="7433310" y="422910"/>
                  </a:moveTo>
                  <a:lnTo>
                    <a:pt x="7444740" y="422910"/>
                  </a:lnTo>
                  <a:lnTo>
                    <a:pt x="7444740" y="4126230"/>
                  </a:lnTo>
                  <a:lnTo>
                    <a:pt x="4127500" y="4126230"/>
                  </a:lnTo>
                  <a:lnTo>
                    <a:pt x="4127500" y="4121150"/>
                  </a:lnTo>
                  <a:lnTo>
                    <a:pt x="4091940" y="4160520"/>
                  </a:lnTo>
                  <a:lnTo>
                    <a:pt x="4091940" y="4161790"/>
                  </a:lnTo>
                  <a:lnTo>
                    <a:pt x="7480300" y="4161790"/>
                  </a:lnTo>
                  <a:lnTo>
                    <a:pt x="7480300" y="387350"/>
                  </a:lnTo>
                  <a:lnTo>
                    <a:pt x="7465060" y="387350"/>
                  </a:lnTo>
                  <a:lnTo>
                    <a:pt x="7433310" y="422910"/>
                  </a:lnTo>
                  <a:close/>
                  <a:moveTo>
                    <a:pt x="3718560" y="4616450"/>
                  </a:moveTo>
                  <a:lnTo>
                    <a:pt x="3729990" y="4616450"/>
                  </a:lnTo>
                  <a:lnTo>
                    <a:pt x="3729990" y="8319770"/>
                  </a:lnTo>
                  <a:lnTo>
                    <a:pt x="412750" y="8319770"/>
                  </a:lnTo>
                  <a:lnTo>
                    <a:pt x="412750" y="8313420"/>
                  </a:lnTo>
                  <a:lnTo>
                    <a:pt x="377190" y="8354060"/>
                  </a:lnTo>
                  <a:lnTo>
                    <a:pt x="377190" y="8355330"/>
                  </a:lnTo>
                  <a:lnTo>
                    <a:pt x="3765550" y="8355330"/>
                  </a:lnTo>
                  <a:lnTo>
                    <a:pt x="3765550" y="4579620"/>
                  </a:lnTo>
                  <a:lnTo>
                    <a:pt x="3751580" y="4579620"/>
                  </a:lnTo>
                  <a:lnTo>
                    <a:pt x="3718560" y="4616450"/>
                  </a:lnTo>
                  <a:close/>
                  <a:moveTo>
                    <a:pt x="7433310" y="4616450"/>
                  </a:moveTo>
                  <a:lnTo>
                    <a:pt x="7444740" y="4616450"/>
                  </a:lnTo>
                  <a:lnTo>
                    <a:pt x="7444740" y="8319770"/>
                  </a:lnTo>
                  <a:lnTo>
                    <a:pt x="4127500" y="8319770"/>
                  </a:lnTo>
                  <a:lnTo>
                    <a:pt x="4127500" y="8313420"/>
                  </a:lnTo>
                  <a:lnTo>
                    <a:pt x="4091940" y="8354060"/>
                  </a:lnTo>
                  <a:lnTo>
                    <a:pt x="4091940" y="8355330"/>
                  </a:lnTo>
                  <a:lnTo>
                    <a:pt x="7480300" y="8355330"/>
                  </a:lnTo>
                  <a:lnTo>
                    <a:pt x="7480300" y="4579620"/>
                  </a:lnTo>
                  <a:lnTo>
                    <a:pt x="7465060" y="4579620"/>
                  </a:lnTo>
                  <a:lnTo>
                    <a:pt x="7433310" y="46164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377190" y="387350"/>
              <a:ext cx="7087870" cy="7966711"/>
            </a:xfrm>
            <a:custGeom>
              <a:avLst/>
              <a:gdLst/>
              <a:ahLst/>
              <a:cxnLst/>
              <a:rect l="l" t="t" r="r" b="b"/>
              <a:pathLst>
                <a:path w="7087870" h="7966711">
                  <a:moveTo>
                    <a:pt x="35560" y="35560"/>
                  </a:moveTo>
                  <a:lnTo>
                    <a:pt x="3341370" y="35560"/>
                  </a:lnTo>
                  <a:lnTo>
                    <a:pt x="3374390" y="0"/>
                  </a:lnTo>
                  <a:lnTo>
                    <a:pt x="0" y="0"/>
                  </a:lnTo>
                  <a:lnTo>
                    <a:pt x="0" y="3773170"/>
                  </a:lnTo>
                  <a:lnTo>
                    <a:pt x="35560" y="3733800"/>
                  </a:lnTo>
                  <a:lnTo>
                    <a:pt x="35560" y="35560"/>
                  </a:lnTo>
                  <a:close/>
                  <a:moveTo>
                    <a:pt x="3750310" y="35560"/>
                  </a:moveTo>
                  <a:lnTo>
                    <a:pt x="7056120" y="35560"/>
                  </a:lnTo>
                  <a:lnTo>
                    <a:pt x="7087870" y="0"/>
                  </a:lnTo>
                  <a:lnTo>
                    <a:pt x="3714750" y="0"/>
                  </a:lnTo>
                  <a:lnTo>
                    <a:pt x="3714750" y="3773170"/>
                  </a:lnTo>
                  <a:lnTo>
                    <a:pt x="3750310" y="3733800"/>
                  </a:lnTo>
                  <a:lnTo>
                    <a:pt x="3750310" y="35560"/>
                  </a:lnTo>
                  <a:close/>
                  <a:moveTo>
                    <a:pt x="35560" y="4229100"/>
                  </a:moveTo>
                  <a:lnTo>
                    <a:pt x="3341370" y="4229100"/>
                  </a:lnTo>
                  <a:lnTo>
                    <a:pt x="3374390" y="4192270"/>
                  </a:lnTo>
                  <a:lnTo>
                    <a:pt x="0" y="4192270"/>
                  </a:lnTo>
                  <a:lnTo>
                    <a:pt x="0" y="7966711"/>
                  </a:lnTo>
                  <a:lnTo>
                    <a:pt x="35560" y="7926070"/>
                  </a:lnTo>
                  <a:lnTo>
                    <a:pt x="35560" y="4229100"/>
                  </a:lnTo>
                  <a:close/>
                  <a:moveTo>
                    <a:pt x="3750310" y="4229100"/>
                  </a:moveTo>
                  <a:lnTo>
                    <a:pt x="7056120" y="4229100"/>
                  </a:lnTo>
                  <a:lnTo>
                    <a:pt x="7087870" y="4192270"/>
                  </a:lnTo>
                  <a:lnTo>
                    <a:pt x="3714750" y="4192270"/>
                  </a:lnTo>
                  <a:lnTo>
                    <a:pt x="3714750" y="7966711"/>
                  </a:lnTo>
                  <a:lnTo>
                    <a:pt x="3750310" y="7926070"/>
                  </a:lnTo>
                  <a:lnTo>
                    <a:pt x="3750310" y="4229100"/>
                  </a:lnTo>
                  <a:close/>
                </a:path>
              </a:pathLst>
            </a:custGeom>
            <a:solidFill>
              <a:srgbClr val="8B94AA"/>
            </a:solid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69343" y="973456"/>
            <a:ext cx="16349314" cy="3207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60" lvl="1" indent="-377830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171616"/>
                </a:solidFill>
                <a:latin typeface="Raleway"/>
                <a:ea typeface="Raleway"/>
                <a:cs typeface="Raleway"/>
                <a:sym typeface="Raleway"/>
              </a:rPr>
              <a:t>How to recognize trauma</a:t>
            </a:r>
          </a:p>
          <a:p>
            <a:pPr marL="755660" lvl="1" indent="-377830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171616"/>
                </a:solidFill>
                <a:latin typeface="Raleway"/>
                <a:ea typeface="Raleway"/>
                <a:cs typeface="Raleway"/>
                <a:sym typeface="Raleway"/>
              </a:rPr>
              <a:t>Common responses to trauma in a marriage</a:t>
            </a:r>
          </a:p>
          <a:p>
            <a:pPr marL="755660" lvl="1" indent="-377830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171616"/>
                </a:solidFill>
                <a:latin typeface="Raleway"/>
                <a:ea typeface="Raleway"/>
                <a:cs typeface="Raleway"/>
                <a:sym typeface="Raleway"/>
              </a:rPr>
              <a:t>Practical strategies to navigate trauma responses as a couple</a:t>
            </a:r>
          </a:p>
          <a:p>
            <a:pPr marL="755660" lvl="1" indent="-377830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171616"/>
                </a:solidFill>
                <a:latin typeface="Raleway"/>
                <a:ea typeface="Raleway"/>
                <a:cs typeface="Raleway"/>
                <a:sym typeface="Raleway"/>
              </a:rPr>
              <a:t>Practical guidance for each individual spouse </a:t>
            </a:r>
          </a:p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588260"/>
                </a:solidFill>
                <a:latin typeface="Raleway Bold"/>
                <a:ea typeface="Raleway Bold"/>
                <a:cs typeface="Raleway Bold"/>
                <a:sym typeface="Raleway Bold"/>
              </a:rPr>
              <a:t>OVERALL: HEALTHY TRAUMA RESPONSES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07531" y="158115"/>
            <a:ext cx="15641782" cy="80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80"/>
              </a:lnSpc>
              <a:spcBef>
                <a:spcPct val="0"/>
              </a:spcBef>
            </a:pPr>
            <a:r>
              <a:rPr lang="en-US" sz="4700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Today, we will learn...</a:t>
            </a:r>
          </a:p>
        </p:txBody>
      </p:sp>
      <p:sp>
        <p:nvSpPr>
          <p:cNvPr id="4" name="Freeform 4"/>
          <p:cNvSpPr/>
          <p:nvPr/>
        </p:nvSpPr>
        <p:spPr>
          <a:xfrm>
            <a:off x="16769103" y="8716327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91640" h="1691640">
                <a:moveTo>
                  <a:pt x="0" y="0"/>
                </a:moveTo>
                <a:lnTo>
                  <a:pt x="1691640" y="0"/>
                </a:lnTo>
                <a:lnTo>
                  <a:pt x="1691640" y="1691640"/>
                </a:lnTo>
                <a:lnTo>
                  <a:pt x="0" y="1691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707531" y="4254500"/>
            <a:ext cx="15641782" cy="80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80"/>
              </a:lnSpc>
              <a:spcBef>
                <a:spcPct val="0"/>
              </a:spcBef>
            </a:pPr>
            <a:r>
              <a:rPr lang="en-US" sz="4700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so that...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09986" y="5238433"/>
            <a:ext cx="16349314" cy="2473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60" lvl="1" indent="-377830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171616"/>
                </a:solidFill>
                <a:latin typeface="Raleway"/>
                <a:ea typeface="Raleway"/>
                <a:cs typeface="Raleway"/>
                <a:sym typeface="Raleway"/>
              </a:rPr>
              <a:t>We can respond to the trauma not the behavior</a:t>
            </a:r>
          </a:p>
          <a:p>
            <a:pPr marL="755660" lvl="1" indent="-377830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171616"/>
                </a:solidFill>
                <a:latin typeface="Raleway"/>
                <a:ea typeface="Raleway"/>
                <a:cs typeface="Raleway"/>
                <a:sym typeface="Raleway"/>
              </a:rPr>
              <a:t>Create space for responsibility, empathy, and spiritual wholeness for the individual and the couple</a:t>
            </a:r>
          </a:p>
          <a:p>
            <a:pPr marL="755660" lvl="1" indent="-377830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171616"/>
                </a:solidFill>
                <a:latin typeface="Raleway"/>
                <a:ea typeface="Raleway"/>
                <a:cs typeface="Raleway"/>
                <a:sym typeface="Raleway"/>
              </a:rPr>
              <a:t>The trauma doesn’t get the control or the last word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0" y="7801927"/>
            <a:ext cx="18362942" cy="2207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588260"/>
                </a:solidFill>
                <a:latin typeface="Raleway Bold"/>
                <a:ea typeface="Raleway Bold"/>
                <a:cs typeface="Raleway Bold"/>
                <a:sym typeface="Raleway Bold"/>
              </a:rPr>
              <a:t>OVERALL: </a:t>
            </a:r>
          </a:p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588260"/>
                </a:solidFill>
                <a:latin typeface="Raleway Bold"/>
                <a:ea typeface="Raleway Bold"/>
                <a:cs typeface="Raleway Bold"/>
                <a:sym typeface="Raleway Bold"/>
              </a:rPr>
              <a:t>THE PAIN CAN BECOME A CATALYST </a:t>
            </a:r>
          </a:p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588260"/>
                </a:solidFill>
                <a:latin typeface="Raleway Bold"/>
                <a:ea typeface="Raleway Bold"/>
                <a:cs typeface="Raleway Bold"/>
                <a:sym typeface="Raleway Bold"/>
              </a:rPr>
              <a:t>FOR TRUST AND INTIMACY!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69343" y="4324594"/>
            <a:ext cx="16349314" cy="4436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171616"/>
                </a:solidFill>
                <a:latin typeface="Raleway Bold"/>
                <a:ea typeface="Raleway Bold"/>
                <a:cs typeface="Raleway Bold"/>
                <a:sym typeface="Raleway Bold"/>
              </a:rPr>
              <a:t>First Taxonomy of Trauma: </a:t>
            </a:r>
            <a:r>
              <a:rPr lang="en-US" sz="4200">
                <a:solidFill>
                  <a:srgbClr val="171616"/>
                </a:solidFill>
                <a:latin typeface="Raleway"/>
                <a:ea typeface="Raleway"/>
                <a:cs typeface="Raleway"/>
                <a:sym typeface="Raleway"/>
              </a:rPr>
              <a:t>based on trauma’s impact on five areas of individual functioning.</a:t>
            </a:r>
          </a:p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171616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</a:p>
          <a:p>
            <a:pPr marL="906786" lvl="1" indent="-453393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171616"/>
                </a:solidFill>
                <a:latin typeface="Raleway"/>
                <a:ea typeface="Raleway"/>
                <a:cs typeface="Raleway"/>
                <a:sym typeface="Raleway"/>
              </a:rPr>
              <a:t>reflects how a traumatic event can disrupt the individual's sense of self, social connections, and ability to achieve personal goals.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744335" y="1928604"/>
            <a:ext cx="6799330" cy="1608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40"/>
              </a:lnSpc>
            </a:pPr>
            <a:r>
              <a:rPr lang="en-US" sz="5100" b="1">
                <a:solidFill>
                  <a:srgbClr val="588260"/>
                </a:solidFill>
                <a:latin typeface="Raleway Bold"/>
                <a:ea typeface="Raleway Bold"/>
                <a:cs typeface="Raleway Bold"/>
                <a:sym typeface="Raleway Bold"/>
              </a:rPr>
              <a:t>Taxonomy of Trauma 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588260"/>
                </a:solidFill>
                <a:latin typeface="Raleway Bold"/>
                <a:ea typeface="Raleway Bold"/>
                <a:cs typeface="Raleway Bold"/>
                <a:sym typeface="Raleway Bold"/>
              </a:rPr>
              <a:t>by Ibrahim Aref Kira, Ph.D </a:t>
            </a:r>
          </a:p>
        </p:txBody>
      </p:sp>
      <p:sp>
        <p:nvSpPr>
          <p:cNvPr id="4" name="Freeform 4"/>
          <p:cNvSpPr/>
          <p:nvPr/>
        </p:nvSpPr>
        <p:spPr>
          <a:xfrm>
            <a:off x="16532194" y="8595360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91640" h="1691640">
                <a:moveTo>
                  <a:pt x="0" y="0"/>
                </a:moveTo>
                <a:lnTo>
                  <a:pt x="1691640" y="0"/>
                </a:lnTo>
                <a:lnTo>
                  <a:pt x="1691640" y="1691640"/>
                </a:lnTo>
                <a:lnTo>
                  <a:pt x="0" y="1691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781296" y="249238"/>
            <a:ext cx="8725408" cy="1387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171616"/>
                </a:solidFill>
                <a:latin typeface="Playlist Script"/>
                <a:ea typeface="Playlist Script"/>
                <a:cs typeface="Playlist Script"/>
                <a:sym typeface="Playlist Script"/>
              </a:rPr>
              <a:t>Recognizing Trauma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2836" y="912114"/>
            <a:ext cx="16666464" cy="9374886"/>
          </a:xfrm>
          <a:custGeom>
            <a:avLst/>
            <a:gdLst/>
            <a:ahLst/>
            <a:cxnLst/>
            <a:rect l="l" t="t" r="r" b="b"/>
            <a:pathLst>
              <a:path w="16666464" h="9374886">
                <a:moveTo>
                  <a:pt x="0" y="0"/>
                </a:moveTo>
                <a:lnTo>
                  <a:pt x="16666464" y="0"/>
                </a:lnTo>
                <a:lnTo>
                  <a:pt x="16666464" y="9374886"/>
                </a:lnTo>
                <a:lnTo>
                  <a:pt x="0" y="93748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879788" y="115570"/>
            <a:ext cx="8528423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40"/>
              </a:lnSpc>
              <a:spcBef>
                <a:spcPct val="0"/>
              </a:spcBef>
            </a:pPr>
            <a:r>
              <a:rPr lang="en-US" sz="5100" b="1">
                <a:solidFill>
                  <a:srgbClr val="171616"/>
                </a:solidFill>
                <a:latin typeface="Raleway Bold"/>
                <a:ea typeface="Raleway Bold"/>
                <a:cs typeface="Raleway Bold"/>
                <a:sym typeface="Raleway Bold"/>
              </a:rPr>
              <a:t>First Taxonomy of Trauma</a:t>
            </a:r>
          </a:p>
        </p:txBody>
      </p:sp>
      <p:sp>
        <p:nvSpPr>
          <p:cNvPr id="4" name="Freeform 4"/>
          <p:cNvSpPr/>
          <p:nvPr/>
        </p:nvSpPr>
        <p:spPr>
          <a:xfrm>
            <a:off x="17259300" y="9322466"/>
            <a:ext cx="964534" cy="964534"/>
          </a:xfrm>
          <a:custGeom>
            <a:avLst/>
            <a:gdLst/>
            <a:ahLst/>
            <a:cxnLst/>
            <a:rect l="l" t="t" r="r" b="b"/>
            <a:pathLst>
              <a:path w="964534" h="964534">
                <a:moveTo>
                  <a:pt x="0" y="0"/>
                </a:moveTo>
                <a:lnTo>
                  <a:pt x="964534" y="0"/>
                </a:lnTo>
                <a:lnTo>
                  <a:pt x="964534" y="964534"/>
                </a:lnTo>
                <a:lnTo>
                  <a:pt x="0" y="9645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393094"/>
            <a:ext cx="16349314" cy="5179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171616"/>
                </a:solidFill>
                <a:latin typeface="Raleway Bold"/>
                <a:ea typeface="Raleway Bold"/>
                <a:cs typeface="Raleway Bold"/>
                <a:sym typeface="Raleway Bold"/>
              </a:rPr>
              <a:t>Second Taxonomy of Trauma: </a:t>
            </a:r>
            <a:r>
              <a:rPr lang="en-US" sz="4200">
                <a:solidFill>
                  <a:srgbClr val="171616"/>
                </a:solidFill>
                <a:latin typeface="Raleway"/>
                <a:ea typeface="Raleway"/>
                <a:cs typeface="Raleway"/>
                <a:sym typeface="Raleway"/>
              </a:rPr>
              <a:t>based on objective or external characteristics.</a:t>
            </a:r>
          </a:p>
          <a:p>
            <a:pPr algn="l">
              <a:lnSpc>
                <a:spcPts val="5880"/>
              </a:lnSpc>
            </a:pPr>
            <a:endParaRPr lang="en-US" sz="4200">
              <a:solidFill>
                <a:srgbClr val="17161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06786" lvl="1" indent="-453393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171616"/>
                </a:solidFill>
                <a:latin typeface="Raleway"/>
                <a:ea typeface="Raleway"/>
                <a:cs typeface="Raleway"/>
                <a:sym typeface="Raleway"/>
              </a:rPr>
              <a:t>Trauma-like events: accumulation of multiple, non-traumatic stressors over time</a:t>
            </a:r>
          </a:p>
          <a:p>
            <a:pPr marL="906786" lvl="1" indent="-453393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171616"/>
                </a:solidFill>
                <a:latin typeface="Raleway"/>
                <a:ea typeface="Raleway"/>
                <a:cs typeface="Raleway"/>
                <a:sym typeface="Raleway"/>
              </a:rPr>
              <a:t>Real traumatic events: Direct, Indirect/Vicarious, Cross-Generational (via Family or Collective Transmission)</a:t>
            </a:r>
          </a:p>
        </p:txBody>
      </p:sp>
      <p:sp>
        <p:nvSpPr>
          <p:cNvPr id="3" name="Freeform 3"/>
          <p:cNvSpPr/>
          <p:nvPr/>
        </p:nvSpPr>
        <p:spPr>
          <a:xfrm>
            <a:off x="16532194" y="8595360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91640" h="1691640">
                <a:moveTo>
                  <a:pt x="0" y="0"/>
                </a:moveTo>
                <a:lnTo>
                  <a:pt x="1691640" y="0"/>
                </a:lnTo>
                <a:lnTo>
                  <a:pt x="1691640" y="1691640"/>
                </a:lnTo>
                <a:lnTo>
                  <a:pt x="0" y="1691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656786" y="327024"/>
            <a:ext cx="6974428" cy="1387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171616"/>
                </a:solidFill>
                <a:latin typeface="Playlist Script"/>
                <a:ea typeface="Playlist Script"/>
                <a:cs typeface="Playlist Script"/>
                <a:sym typeface="Playlist Script"/>
              </a:rPr>
              <a:t>Recognizing Trauma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744335" y="2103702"/>
            <a:ext cx="6799330" cy="1608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40"/>
              </a:lnSpc>
            </a:pPr>
            <a:r>
              <a:rPr lang="en-US" sz="5100" b="1" dirty="0">
                <a:solidFill>
                  <a:srgbClr val="588260"/>
                </a:solidFill>
                <a:latin typeface="Raleway Bold"/>
                <a:ea typeface="Raleway Bold"/>
                <a:cs typeface="Raleway Bold"/>
                <a:sym typeface="Raleway Bold"/>
              </a:rPr>
              <a:t>Taxonomy of Trauma 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50" b="1" dirty="0">
                <a:solidFill>
                  <a:srgbClr val="588260"/>
                </a:solidFill>
                <a:latin typeface="Raleway Bold"/>
                <a:ea typeface="Raleway Bold"/>
                <a:cs typeface="Raleway Bold"/>
                <a:sym typeface="Raleway Bold"/>
              </a:rPr>
              <a:t>by Ibrahim Aref Kira, PhD </a:t>
            </a:r>
            <a:endParaRPr lang="en-US" sz="3950" b="1" dirty="0">
              <a:solidFill>
                <a:srgbClr val="588260"/>
              </a:solidFill>
              <a:latin typeface="Raleway Bold"/>
              <a:ea typeface="Raleway Bold"/>
              <a:cs typeface="Raleway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82466" y="1269135"/>
            <a:ext cx="15641782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0"/>
              </a:lnSpc>
              <a:spcBef>
                <a:spcPct val="0"/>
              </a:spcBef>
            </a:pPr>
            <a:r>
              <a:rPr lang="en-US" sz="5100" b="1">
                <a:solidFill>
                  <a:srgbClr val="588260"/>
                </a:solidFill>
                <a:latin typeface="Raleway Bold"/>
                <a:ea typeface="Raleway Bold"/>
                <a:cs typeface="Raleway Bold"/>
                <a:sym typeface="Raleway Bold"/>
              </a:rPr>
              <a:t>and how they affect marriages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115830"/>
            <a:ext cx="16349314" cy="4436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6" lvl="1" indent="-453393" algn="l">
              <a:lnSpc>
                <a:spcPts val="5880"/>
              </a:lnSpc>
              <a:buFont typeface="Arial"/>
              <a:buChar char="•"/>
            </a:pPr>
            <a:r>
              <a:rPr lang="en-US" sz="4200" b="1">
                <a:solidFill>
                  <a:srgbClr val="171616"/>
                </a:solidFill>
                <a:latin typeface="Raleway Bold"/>
                <a:ea typeface="Raleway Bold"/>
                <a:cs typeface="Raleway Bold"/>
                <a:sym typeface="Raleway Bold"/>
              </a:rPr>
              <a:t>“Unnecessary” Survival Skills: </a:t>
            </a:r>
            <a:r>
              <a:rPr lang="en-US" sz="4200">
                <a:solidFill>
                  <a:srgbClr val="171616"/>
                </a:solidFill>
                <a:latin typeface="Raleway"/>
                <a:ea typeface="Raleway"/>
                <a:cs typeface="Raleway"/>
                <a:sym typeface="Raleway"/>
              </a:rPr>
              <a:t>woven deeply into the fabric of the individual; often seen as strength... until it’s not.</a:t>
            </a:r>
          </a:p>
          <a:p>
            <a:pPr algn="l">
              <a:lnSpc>
                <a:spcPts val="5880"/>
              </a:lnSpc>
            </a:pPr>
            <a:endParaRPr lang="en-US" sz="4200">
              <a:solidFill>
                <a:srgbClr val="17161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06786" lvl="1" indent="-453393" algn="l">
              <a:lnSpc>
                <a:spcPts val="5880"/>
              </a:lnSpc>
              <a:buFont typeface="Arial"/>
              <a:buChar char="•"/>
            </a:pPr>
            <a:r>
              <a:rPr lang="en-US" sz="4200" b="1">
                <a:solidFill>
                  <a:srgbClr val="171616"/>
                </a:solidFill>
                <a:latin typeface="Raleway Bold"/>
                <a:ea typeface="Raleway Bold"/>
                <a:cs typeface="Raleway Bold"/>
                <a:sym typeface="Raleway Bold"/>
              </a:rPr>
              <a:t>Triggers: </a:t>
            </a:r>
            <a:r>
              <a:rPr lang="en-US" sz="4200">
                <a:solidFill>
                  <a:srgbClr val="171616"/>
                </a:solidFill>
                <a:latin typeface="Raleway"/>
                <a:ea typeface="Raleway"/>
                <a:cs typeface="Raleway"/>
                <a:sym typeface="Raleway"/>
              </a:rPr>
              <a:t>a conscious or unconscious reliving of the trauma</a:t>
            </a:r>
          </a:p>
          <a:p>
            <a:pPr marL="1813573" lvl="2" indent="-604524" algn="l">
              <a:lnSpc>
                <a:spcPts val="5880"/>
              </a:lnSpc>
              <a:buFont typeface="Arial"/>
              <a:buChar char="⚬"/>
            </a:pPr>
            <a:r>
              <a:rPr lang="en-US" sz="4200">
                <a:solidFill>
                  <a:srgbClr val="171616"/>
                </a:solidFill>
                <a:latin typeface="Raleway"/>
                <a:ea typeface="Raleway"/>
                <a:cs typeface="Raleway"/>
                <a:sym typeface="Raleway"/>
              </a:rPr>
              <a:t>Flipping the lid</a:t>
            </a:r>
          </a:p>
          <a:p>
            <a:pPr marL="1813573" lvl="2" indent="-604524" algn="l">
              <a:lnSpc>
                <a:spcPts val="5880"/>
              </a:lnSpc>
              <a:buFont typeface="Arial"/>
              <a:buChar char="⚬"/>
            </a:pPr>
            <a:r>
              <a:rPr lang="en-US" sz="4200">
                <a:solidFill>
                  <a:srgbClr val="171616"/>
                </a:solidFill>
                <a:latin typeface="Raleway"/>
                <a:ea typeface="Raleway"/>
                <a:cs typeface="Raleway"/>
                <a:sym typeface="Raleway"/>
              </a:rPr>
              <a:t>Dissociation</a:t>
            </a:r>
          </a:p>
        </p:txBody>
      </p:sp>
      <p:sp>
        <p:nvSpPr>
          <p:cNvPr id="4" name="Freeform 4"/>
          <p:cNvSpPr/>
          <p:nvPr/>
        </p:nvSpPr>
        <p:spPr>
          <a:xfrm>
            <a:off x="16532194" y="8595360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91640" h="1691640">
                <a:moveTo>
                  <a:pt x="0" y="0"/>
                </a:moveTo>
                <a:lnTo>
                  <a:pt x="1691640" y="0"/>
                </a:lnTo>
                <a:lnTo>
                  <a:pt x="1691640" y="1691640"/>
                </a:lnTo>
                <a:lnTo>
                  <a:pt x="0" y="1691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409212" y="249238"/>
            <a:ext cx="9469575" cy="1387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171616"/>
                </a:solidFill>
                <a:latin typeface="Playlist Script"/>
                <a:ea typeface="Playlist Script"/>
                <a:cs typeface="Playlist Script"/>
                <a:sym typeface="Playlist Script"/>
              </a:rPr>
              <a:t>Common Trauma Responses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532194" y="8595360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91640" h="1691640">
                <a:moveTo>
                  <a:pt x="0" y="0"/>
                </a:moveTo>
                <a:lnTo>
                  <a:pt x="1691640" y="0"/>
                </a:lnTo>
                <a:lnTo>
                  <a:pt x="1691640" y="1691640"/>
                </a:lnTo>
                <a:lnTo>
                  <a:pt x="0" y="1691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98104" y="5181600"/>
            <a:ext cx="4476527" cy="726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4"/>
              </a:lnSpc>
            </a:pPr>
            <a:r>
              <a:rPr lang="en-US" sz="2635" spc="-2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© 2020 MIND MY PEELINGS</a:t>
            </a:r>
          </a:p>
          <a:p>
            <a:pPr algn="ctr">
              <a:lnSpc>
                <a:spcPts val="2854"/>
              </a:lnSpc>
            </a:pPr>
            <a:r>
              <a:rPr lang="en-US" sz="2781" spc="105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www.mindmypeelings.com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3175471"/>
            <a:ext cx="6672735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Window of Tolerance</a:t>
            </a: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and different states that affect you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6672735" y="-1207475"/>
            <a:ext cx="9918423" cy="12168318"/>
            <a:chOff x="0" y="0"/>
            <a:chExt cx="13224565" cy="16224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224565" cy="16224425"/>
            </a:xfrm>
            <a:custGeom>
              <a:avLst/>
              <a:gdLst/>
              <a:ahLst/>
              <a:cxnLst/>
              <a:rect l="l" t="t" r="r" b="b"/>
              <a:pathLst>
                <a:path w="13224565" h="16224425">
                  <a:moveTo>
                    <a:pt x="0" y="0"/>
                  </a:moveTo>
                  <a:lnTo>
                    <a:pt x="13224565" y="0"/>
                  </a:lnTo>
                  <a:lnTo>
                    <a:pt x="13224565" y="16224425"/>
                  </a:lnTo>
                  <a:lnTo>
                    <a:pt x="0" y="16224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514" b="-151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67486" y="8620030"/>
              <a:ext cx="2004417" cy="12486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04"/>
                </a:lnSpc>
              </a:pPr>
              <a:r>
                <a:rPr lang="en-US" sz="1461" spc="-5">
                  <a:solidFill>
                    <a:srgbClr val="7B7D72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Stress and trauma</a:t>
              </a:r>
            </a:p>
            <a:p>
              <a:pPr algn="l">
                <a:lnSpc>
                  <a:spcPts val="1804"/>
                </a:lnSpc>
              </a:pPr>
              <a:r>
                <a:rPr lang="en-US" sz="1461" spc="-5">
                  <a:solidFill>
                    <a:srgbClr val="7B7D72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can cause your</a:t>
              </a:r>
            </a:p>
            <a:p>
              <a:pPr algn="l">
                <a:lnSpc>
                  <a:spcPts val="1804"/>
                </a:lnSpc>
              </a:pPr>
              <a:r>
                <a:rPr lang="en-US" sz="1461" spc="-5">
                  <a:solidFill>
                    <a:srgbClr val="7B7D72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window of</a:t>
              </a:r>
            </a:p>
            <a:p>
              <a:pPr algn="l">
                <a:lnSpc>
                  <a:spcPts val="1804"/>
                </a:lnSpc>
              </a:pPr>
              <a:r>
                <a:rPr lang="en-US" sz="1461" spc="-5">
                  <a:solidFill>
                    <a:srgbClr val="7B7D72"/>
                  </a:solidFill>
                  <a:latin typeface="Arial MT Pro"/>
                  <a:ea typeface="Arial MT Pro"/>
                  <a:cs typeface="Arial MT Pro"/>
                  <a:sym typeface="Arial MT Pro"/>
                </a:rPr>
                <a:t>tolerance to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532194" y="8595360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91640" h="1691640">
                <a:moveTo>
                  <a:pt x="0" y="0"/>
                </a:moveTo>
                <a:lnTo>
                  <a:pt x="1691640" y="0"/>
                </a:lnTo>
                <a:lnTo>
                  <a:pt x="1691640" y="1691640"/>
                </a:lnTo>
                <a:lnTo>
                  <a:pt x="0" y="1691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3115830"/>
            <a:ext cx="15123628" cy="4436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171616"/>
                </a:solidFill>
                <a:latin typeface="Raleway Bold"/>
                <a:ea typeface="Raleway Bold"/>
                <a:cs typeface="Raleway Bold"/>
                <a:sym typeface="Raleway Bold"/>
              </a:rPr>
              <a:t>Tips for Time-Outs - </a:t>
            </a:r>
            <a:r>
              <a:rPr lang="en-US" sz="4200">
                <a:solidFill>
                  <a:srgbClr val="171616"/>
                </a:solidFill>
                <a:latin typeface="Raleway"/>
                <a:ea typeface="Raleway"/>
                <a:cs typeface="Raleway"/>
                <a:sym typeface="Raleway"/>
              </a:rPr>
              <a:t>Make a Plan</a:t>
            </a:r>
          </a:p>
          <a:p>
            <a:pPr algn="l">
              <a:lnSpc>
                <a:spcPts val="5880"/>
              </a:lnSpc>
            </a:pPr>
            <a:endParaRPr lang="en-US" sz="4200">
              <a:solidFill>
                <a:srgbClr val="17161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06786" lvl="1" indent="-453393" algn="l">
              <a:lnSpc>
                <a:spcPts val="5880"/>
              </a:lnSpc>
              <a:buAutoNum type="arabicPeriod"/>
            </a:pPr>
            <a:r>
              <a:rPr lang="en-US" sz="4200">
                <a:solidFill>
                  <a:srgbClr val="171616"/>
                </a:solidFill>
                <a:latin typeface="Raleway"/>
                <a:ea typeface="Raleway"/>
                <a:cs typeface="Raleway"/>
                <a:sym typeface="Raleway"/>
              </a:rPr>
              <a:t>Learn to recognize when a time-out is needed</a:t>
            </a:r>
          </a:p>
          <a:p>
            <a:pPr marL="906786" lvl="1" indent="-453393" algn="l">
              <a:lnSpc>
                <a:spcPts val="5880"/>
              </a:lnSpc>
              <a:buAutoNum type="arabicPeriod"/>
            </a:pPr>
            <a:r>
              <a:rPr lang="en-US" sz="4200">
                <a:solidFill>
                  <a:srgbClr val="171616"/>
                </a:solidFill>
                <a:latin typeface="Raleway"/>
                <a:ea typeface="Raleway"/>
                <a:cs typeface="Raleway"/>
                <a:sym typeface="Raleway"/>
              </a:rPr>
              <a:t>Agree on a signal to begin a time-out</a:t>
            </a:r>
          </a:p>
          <a:p>
            <a:pPr marL="906786" lvl="1" indent="-453393" algn="l">
              <a:lnSpc>
                <a:spcPts val="5880"/>
              </a:lnSpc>
              <a:buAutoNum type="arabicPeriod"/>
            </a:pPr>
            <a:r>
              <a:rPr lang="en-US" sz="4200">
                <a:solidFill>
                  <a:srgbClr val="171616"/>
                </a:solidFill>
                <a:latin typeface="Raleway"/>
                <a:ea typeface="Raleway"/>
                <a:cs typeface="Raleway"/>
                <a:sym typeface="Raleway"/>
              </a:rPr>
              <a:t>Determine the length of time (no more than 24 hours)</a:t>
            </a:r>
          </a:p>
          <a:p>
            <a:pPr marL="906786" lvl="1" indent="-453393" algn="l">
              <a:lnSpc>
                <a:spcPts val="5880"/>
              </a:lnSpc>
              <a:buAutoNum type="arabicPeriod"/>
            </a:pPr>
            <a:r>
              <a:rPr lang="en-US" sz="4200">
                <a:solidFill>
                  <a:srgbClr val="171616"/>
                </a:solidFill>
                <a:latin typeface="Raleway"/>
                <a:ea typeface="Raleway"/>
                <a:cs typeface="Raleway"/>
                <a:sym typeface="Raleway"/>
              </a:rPr>
              <a:t>Discuss ideas for a healthy way to spend the time-out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82466" y="1269135"/>
            <a:ext cx="15641782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0"/>
              </a:lnSpc>
              <a:spcBef>
                <a:spcPct val="0"/>
              </a:spcBef>
            </a:pPr>
            <a:r>
              <a:rPr lang="en-US" sz="5100" b="1">
                <a:solidFill>
                  <a:srgbClr val="588260"/>
                </a:solidFill>
                <a:latin typeface="Raleway Bold"/>
                <a:ea typeface="Raleway Bold"/>
                <a:cs typeface="Raleway Bold"/>
                <a:sym typeface="Raleway Bold"/>
              </a:rPr>
              <a:t>for the couple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409212" y="249238"/>
            <a:ext cx="9469575" cy="1387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171616"/>
                </a:solidFill>
                <a:latin typeface="Playlist Script"/>
                <a:ea typeface="Playlist Script"/>
                <a:cs typeface="Playlist Script"/>
                <a:sym typeface="Playlist Script"/>
              </a:rPr>
              <a:t>Practical Strategies</a:t>
            </a: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006315" y="-345366"/>
            <a:ext cx="6532129" cy="6728762"/>
            <a:chOff x="-46990" y="-72390"/>
            <a:chExt cx="4218940" cy="4345940"/>
          </a:xfrm>
        </p:grpSpPr>
        <p:sp>
          <p:nvSpPr>
            <p:cNvPr id="7" name="Freeform 7"/>
            <p:cNvSpPr/>
            <p:nvPr/>
          </p:nvSpPr>
          <p:spPr>
            <a:xfrm>
              <a:off x="-46990" y="-72390"/>
              <a:ext cx="4218940" cy="4345940"/>
            </a:xfrm>
            <a:custGeom>
              <a:avLst/>
              <a:gdLst/>
              <a:ahLst/>
              <a:cxnLst/>
              <a:rect l="l" t="t" r="r" b="b"/>
              <a:pathLst>
                <a:path w="4218940" h="4345940">
                  <a:moveTo>
                    <a:pt x="471170" y="1262380"/>
                  </a:moveTo>
                  <a:cubicBezTo>
                    <a:pt x="436880" y="1319530"/>
                    <a:pt x="2540" y="890270"/>
                    <a:pt x="52070" y="1285240"/>
                  </a:cubicBezTo>
                  <a:cubicBezTo>
                    <a:pt x="76200" y="1479550"/>
                    <a:pt x="265430" y="1691640"/>
                    <a:pt x="421640" y="1798320"/>
                  </a:cubicBezTo>
                  <a:cubicBezTo>
                    <a:pt x="299720" y="1714500"/>
                    <a:pt x="167640" y="1772920"/>
                    <a:pt x="181610" y="1921510"/>
                  </a:cubicBezTo>
                  <a:cubicBezTo>
                    <a:pt x="190500" y="2021840"/>
                    <a:pt x="241300" y="2127250"/>
                    <a:pt x="295910" y="2209800"/>
                  </a:cubicBezTo>
                  <a:cubicBezTo>
                    <a:pt x="383540" y="2344420"/>
                    <a:pt x="510540" y="2449830"/>
                    <a:pt x="591820" y="2586990"/>
                  </a:cubicBezTo>
                  <a:cubicBezTo>
                    <a:pt x="492760" y="2482850"/>
                    <a:pt x="396240" y="2338070"/>
                    <a:pt x="266700" y="2269490"/>
                  </a:cubicBezTo>
                  <a:cubicBezTo>
                    <a:pt x="13970" y="2132330"/>
                    <a:pt x="0" y="2400300"/>
                    <a:pt x="125730" y="2548890"/>
                  </a:cubicBezTo>
                  <a:cubicBezTo>
                    <a:pt x="331470" y="2790190"/>
                    <a:pt x="524510" y="3037840"/>
                    <a:pt x="697230" y="3303270"/>
                  </a:cubicBezTo>
                  <a:cubicBezTo>
                    <a:pt x="585470" y="3135630"/>
                    <a:pt x="405130" y="2904490"/>
                    <a:pt x="229870" y="2834640"/>
                  </a:cubicBezTo>
                  <a:cubicBezTo>
                    <a:pt x="119380" y="2790190"/>
                    <a:pt x="25400" y="2879090"/>
                    <a:pt x="64770" y="2993390"/>
                  </a:cubicBezTo>
                  <a:cubicBezTo>
                    <a:pt x="115570" y="3138170"/>
                    <a:pt x="275590" y="3232150"/>
                    <a:pt x="369570" y="3346450"/>
                  </a:cubicBezTo>
                  <a:cubicBezTo>
                    <a:pt x="317500" y="3276600"/>
                    <a:pt x="207010" y="3422650"/>
                    <a:pt x="208280" y="3470910"/>
                  </a:cubicBezTo>
                  <a:cubicBezTo>
                    <a:pt x="210820" y="3557270"/>
                    <a:pt x="307340" y="3683000"/>
                    <a:pt x="350520" y="3755390"/>
                  </a:cubicBezTo>
                  <a:cubicBezTo>
                    <a:pt x="468630" y="3950970"/>
                    <a:pt x="617220" y="4137660"/>
                    <a:pt x="811530" y="4260849"/>
                  </a:cubicBezTo>
                  <a:cubicBezTo>
                    <a:pt x="944880" y="4345940"/>
                    <a:pt x="1061720" y="4173220"/>
                    <a:pt x="982980" y="4057649"/>
                  </a:cubicBezTo>
                  <a:cubicBezTo>
                    <a:pt x="1023620" y="4075429"/>
                    <a:pt x="1143000" y="3944620"/>
                    <a:pt x="1135380" y="3935729"/>
                  </a:cubicBezTo>
                  <a:cubicBezTo>
                    <a:pt x="1226820" y="4052570"/>
                    <a:pt x="1264920" y="4057649"/>
                    <a:pt x="1412240" y="4044949"/>
                  </a:cubicBezTo>
                  <a:cubicBezTo>
                    <a:pt x="1466850" y="4112259"/>
                    <a:pt x="1532890" y="4188459"/>
                    <a:pt x="1625600" y="4193540"/>
                  </a:cubicBezTo>
                  <a:cubicBezTo>
                    <a:pt x="2084070" y="4183380"/>
                    <a:pt x="1286510" y="3215640"/>
                    <a:pt x="1215390" y="3027680"/>
                  </a:cubicBezTo>
                  <a:cubicBezTo>
                    <a:pt x="1452880" y="3375660"/>
                    <a:pt x="1739900" y="3682999"/>
                    <a:pt x="1988820" y="4020820"/>
                  </a:cubicBezTo>
                  <a:cubicBezTo>
                    <a:pt x="2045970" y="4098290"/>
                    <a:pt x="2104390" y="4218940"/>
                    <a:pt x="2202180" y="4251960"/>
                  </a:cubicBezTo>
                  <a:cubicBezTo>
                    <a:pt x="2324100" y="4292600"/>
                    <a:pt x="2424430" y="4156710"/>
                    <a:pt x="2363470" y="4048760"/>
                  </a:cubicBezTo>
                  <a:cubicBezTo>
                    <a:pt x="2256790" y="3844290"/>
                    <a:pt x="2119630" y="3653790"/>
                    <a:pt x="2009140" y="3453130"/>
                  </a:cubicBezTo>
                  <a:cubicBezTo>
                    <a:pt x="2127250" y="3590290"/>
                    <a:pt x="2233930" y="3810000"/>
                    <a:pt x="2438400" y="3826510"/>
                  </a:cubicBezTo>
                  <a:cubicBezTo>
                    <a:pt x="2622550" y="3840480"/>
                    <a:pt x="2559050" y="3591560"/>
                    <a:pt x="2567940" y="3590290"/>
                  </a:cubicBezTo>
                  <a:cubicBezTo>
                    <a:pt x="2701290" y="3569970"/>
                    <a:pt x="2830830" y="3569970"/>
                    <a:pt x="2796540" y="3401060"/>
                  </a:cubicBezTo>
                  <a:cubicBezTo>
                    <a:pt x="2874010" y="3473450"/>
                    <a:pt x="2926080" y="3596640"/>
                    <a:pt x="3031490" y="3630930"/>
                  </a:cubicBezTo>
                  <a:cubicBezTo>
                    <a:pt x="3112770" y="3657600"/>
                    <a:pt x="3216910" y="3620770"/>
                    <a:pt x="3234690" y="3530600"/>
                  </a:cubicBezTo>
                  <a:cubicBezTo>
                    <a:pt x="3239770" y="3506470"/>
                    <a:pt x="3214370" y="3356610"/>
                    <a:pt x="3181350" y="3357880"/>
                  </a:cubicBezTo>
                  <a:cubicBezTo>
                    <a:pt x="3365500" y="3360420"/>
                    <a:pt x="3393440" y="3202940"/>
                    <a:pt x="3310890" y="3064510"/>
                  </a:cubicBezTo>
                  <a:cubicBezTo>
                    <a:pt x="3088640" y="2594610"/>
                    <a:pt x="2830830" y="2141220"/>
                    <a:pt x="2542540" y="1708150"/>
                  </a:cubicBezTo>
                  <a:cubicBezTo>
                    <a:pt x="2693670" y="1934210"/>
                    <a:pt x="2880360" y="2142490"/>
                    <a:pt x="3039110" y="2363470"/>
                  </a:cubicBezTo>
                  <a:cubicBezTo>
                    <a:pt x="3188970" y="2571749"/>
                    <a:pt x="3319780" y="2811780"/>
                    <a:pt x="3496310" y="2997199"/>
                  </a:cubicBezTo>
                  <a:cubicBezTo>
                    <a:pt x="3591560" y="3097529"/>
                    <a:pt x="3801110" y="3129279"/>
                    <a:pt x="3808730" y="2942589"/>
                  </a:cubicBezTo>
                  <a:cubicBezTo>
                    <a:pt x="3821430" y="2679699"/>
                    <a:pt x="3661410" y="2473959"/>
                    <a:pt x="3561080" y="2247899"/>
                  </a:cubicBezTo>
                  <a:cubicBezTo>
                    <a:pt x="3646170" y="2368549"/>
                    <a:pt x="3738880" y="2613659"/>
                    <a:pt x="3929380" y="2579370"/>
                  </a:cubicBezTo>
                  <a:cubicBezTo>
                    <a:pt x="4022090" y="2562859"/>
                    <a:pt x="4041140" y="2480309"/>
                    <a:pt x="4019550" y="2399030"/>
                  </a:cubicBezTo>
                  <a:cubicBezTo>
                    <a:pt x="3934460" y="2068830"/>
                    <a:pt x="3749040" y="1775460"/>
                    <a:pt x="3572510" y="1488440"/>
                  </a:cubicBezTo>
                  <a:cubicBezTo>
                    <a:pt x="3573780" y="1487170"/>
                    <a:pt x="3575050" y="1487170"/>
                    <a:pt x="3575050" y="1485900"/>
                  </a:cubicBezTo>
                  <a:cubicBezTo>
                    <a:pt x="3924300" y="1875790"/>
                    <a:pt x="4218940" y="1794510"/>
                    <a:pt x="3967480" y="1244600"/>
                  </a:cubicBezTo>
                  <a:cubicBezTo>
                    <a:pt x="3884930" y="1032510"/>
                    <a:pt x="3774440" y="576580"/>
                    <a:pt x="3503930" y="524510"/>
                  </a:cubicBezTo>
                  <a:cubicBezTo>
                    <a:pt x="3398520" y="504190"/>
                    <a:pt x="3241040" y="591820"/>
                    <a:pt x="3299460" y="716280"/>
                  </a:cubicBezTo>
                  <a:cubicBezTo>
                    <a:pt x="3322320" y="763270"/>
                    <a:pt x="3357880" y="855980"/>
                    <a:pt x="3394710" y="892810"/>
                  </a:cubicBezTo>
                  <a:cubicBezTo>
                    <a:pt x="3102610" y="629920"/>
                    <a:pt x="2857500" y="184150"/>
                    <a:pt x="2454910" y="86360"/>
                  </a:cubicBezTo>
                  <a:cubicBezTo>
                    <a:pt x="2346960" y="78740"/>
                    <a:pt x="2291080" y="193040"/>
                    <a:pt x="2322830" y="285750"/>
                  </a:cubicBezTo>
                  <a:cubicBezTo>
                    <a:pt x="2227580" y="205740"/>
                    <a:pt x="2061210" y="0"/>
                    <a:pt x="1915160" y="96520"/>
                  </a:cubicBezTo>
                  <a:cubicBezTo>
                    <a:pt x="1826260" y="158750"/>
                    <a:pt x="1870710" y="308610"/>
                    <a:pt x="1921510" y="377190"/>
                  </a:cubicBezTo>
                  <a:cubicBezTo>
                    <a:pt x="2254250" y="826770"/>
                    <a:pt x="2586990" y="1276350"/>
                    <a:pt x="2919730" y="1725930"/>
                  </a:cubicBezTo>
                  <a:cubicBezTo>
                    <a:pt x="2574290" y="1272540"/>
                    <a:pt x="2193290" y="834390"/>
                    <a:pt x="1780540" y="440690"/>
                  </a:cubicBezTo>
                  <a:cubicBezTo>
                    <a:pt x="1672590" y="341630"/>
                    <a:pt x="1424940" y="15240"/>
                    <a:pt x="1249680" y="135890"/>
                  </a:cubicBezTo>
                  <a:cubicBezTo>
                    <a:pt x="1016000" y="295910"/>
                    <a:pt x="1503680" y="732790"/>
                    <a:pt x="1602740" y="854710"/>
                  </a:cubicBezTo>
                  <a:cubicBezTo>
                    <a:pt x="1758950" y="1054100"/>
                    <a:pt x="1918970" y="1253490"/>
                    <a:pt x="2057400" y="1464310"/>
                  </a:cubicBezTo>
                  <a:cubicBezTo>
                    <a:pt x="1823720" y="1223010"/>
                    <a:pt x="1275080" y="469900"/>
                    <a:pt x="984250" y="419100"/>
                  </a:cubicBezTo>
                  <a:cubicBezTo>
                    <a:pt x="770890" y="407670"/>
                    <a:pt x="869950" y="675640"/>
                    <a:pt x="955040" y="769620"/>
                  </a:cubicBezTo>
                  <a:cubicBezTo>
                    <a:pt x="855980" y="683260"/>
                    <a:pt x="740410" y="622300"/>
                    <a:pt x="646430" y="727710"/>
                  </a:cubicBezTo>
                  <a:cubicBezTo>
                    <a:pt x="615950" y="762000"/>
                    <a:pt x="595630" y="906780"/>
                    <a:pt x="655320" y="929640"/>
                  </a:cubicBezTo>
                  <a:cubicBezTo>
                    <a:pt x="427990" y="844550"/>
                    <a:pt x="520700" y="1178560"/>
                    <a:pt x="471170" y="1262380"/>
                  </a:cubicBezTo>
                  <a:close/>
                </a:path>
              </a:pathLst>
            </a:custGeom>
            <a:blipFill>
              <a:blip r:embed="rId3">
                <a:alphaModFix amt="59000"/>
              </a:blip>
              <a:stretch>
                <a:fillRect l="1170" t="-19873" r="-1170" b="-2331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617" t="-19646" b="-208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532194" y="8595360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91640" h="1691640">
                <a:moveTo>
                  <a:pt x="0" y="0"/>
                </a:moveTo>
                <a:lnTo>
                  <a:pt x="1691640" y="0"/>
                </a:lnTo>
                <a:lnTo>
                  <a:pt x="1691640" y="1691640"/>
                </a:lnTo>
                <a:lnTo>
                  <a:pt x="0" y="16916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2611005"/>
            <a:ext cx="16349314" cy="721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171616"/>
                </a:solidFill>
                <a:latin typeface="Raleway Bold"/>
                <a:ea typeface="Raleway Bold"/>
                <a:cs typeface="Raleway Bold"/>
                <a:sym typeface="Raleway Bold"/>
              </a:rPr>
              <a:t>Listen Well - </a:t>
            </a:r>
            <a:r>
              <a:rPr lang="en-US" sz="4200">
                <a:solidFill>
                  <a:srgbClr val="171616"/>
                </a:solidFill>
                <a:latin typeface="Raleway"/>
                <a:ea typeface="Raleway"/>
                <a:cs typeface="Raleway"/>
                <a:sym typeface="Raleway"/>
              </a:rPr>
              <a:t>REAP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82466" y="1269135"/>
            <a:ext cx="15641782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0"/>
              </a:lnSpc>
              <a:spcBef>
                <a:spcPct val="0"/>
              </a:spcBef>
            </a:pPr>
            <a:r>
              <a:rPr lang="en-US" sz="5100" b="1">
                <a:solidFill>
                  <a:srgbClr val="588260"/>
                </a:solidFill>
                <a:latin typeface="Raleway Bold"/>
                <a:ea typeface="Raleway Bold"/>
                <a:cs typeface="Raleway Bold"/>
                <a:sym typeface="Raleway Bold"/>
              </a:rPr>
              <a:t>for the couple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409212" y="249238"/>
            <a:ext cx="9469575" cy="1387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171616"/>
                </a:solidFill>
                <a:latin typeface="Playlist Script"/>
                <a:ea typeface="Playlist Script"/>
                <a:cs typeface="Playlist Script"/>
                <a:sym typeface="Playlist Script"/>
              </a:rPr>
              <a:t>Practical Strategies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216796"/>
            <a:ext cx="1223510" cy="6374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60"/>
              </a:lnSpc>
            </a:pPr>
            <a:r>
              <a:rPr lang="en-US" sz="6000" b="1">
                <a:solidFill>
                  <a:srgbClr val="171616"/>
                </a:solidFill>
                <a:latin typeface="Raleway Bold"/>
                <a:ea typeface="Raleway Bold"/>
                <a:cs typeface="Raleway Bold"/>
                <a:sym typeface="Raleway Bold"/>
              </a:rPr>
              <a:t>R -</a:t>
            </a:r>
          </a:p>
          <a:p>
            <a:pPr algn="l">
              <a:lnSpc>
                <a:spcPts val="12960"/>
              </a:lnSpc>
            </a:pPr>
            <a:r>
              <a:rPr lang="en-US" sz="6000" b="1">
                <a:solidFill>
                  <a:srgbClr val="171616"/>
                </a:solidFill>
                <a:latin typeface="Raleway Bold"/>
                <a:ea typeface="Raleway Bold"/>
                <a:cs typeface="Raleway Bold"/>
                <a:sym typeface="Raleway Bold"/>
              </a:rPr>
              <a:t>E -</a:t>
            </a:r>
          </a:p>
          <a:p>
            <a:pPr algn="l">
              <a:lnSpc>
                <a:spcPts val="12960"/>
              </a:lnSpc>
            </a:pPr>
            <a:r>
              <a:rPr lang="en-US" sz="6000" b="1">
                <a:solidFill>
                  <a:srgbClr val="171616"/>
                </a:solidFill>
                <a:latin typeface="Raleway Bold"/>
                <a:ea typeface="Raleway Bold"/>
                <a:cs typeface="Raleway Bold"/>
                <a:sym typeface="Raleway Bold"/>
              </a:rPr>
              <a:t>A -</a:t>
            </a:r>
          </a:p>
          <a:p>
            <a:pPr algn="l">
              <a:lnSpc>
                <a:spcPts val="12960"/>
              </a:lnSpc>
            </a:pPr>
            <a:r>
              <a:rPr lang="en-US" sz="6000" b="1">
                <a:solidFill>
                  <a:srgbClr val="171616"/>
                </a:solidFill>
                <a:latin typeface="Raleway Bold"/>
                <a:ea typeface="Raleway Bold"/>
                <a:cs typeface="Raleway Bold"/>
                <a:sym typeface="Raleway Bold"/>
              </a:rPr>
              <a:t>P -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435753" y="3887501"/>
            <a:ext cx="5397693" cy="721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171616"/>
                </a:solidFill>
                <a:latin typeface="Raleway"/>
                <a:ea typeface="Raleway"/>
                <a:cs typeface="Raleway"/>
                <a:sym typeface="Raleway"/>
              </a:rPr>
              <a:t>Reflect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416703" y="5466745"/>
            <a:ext cx="5397693" cy="721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171616"/>
                </a:solidFill>
                <a:latin typeface="Raleway"/>
                <a:ea typeface="Raleway"/>
                <a:cs typeface="Raleway"/>
                <a:sym typeface="Raleway"/>
              </a:rPr>
              <a:t>Empathize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416703" y="7112664"/>
            <a:ext cx="5397693" cy="721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171616"/>
                </a:solidFill>
                <a:latin typeface="Raleway"/>
                <a:ea typeface="Raleway"/>
                <a:cs typeface="Raleway"/>
                <a:sym typeface="Raleway"/>
              </a:rPr>
              <a:t>Affirm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416703" y="8796684"/>
            <a:ext cx="14464199" cy="721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171616"/>
                </a:solidFill>
                <a:latin typeface="Raleway"/>
                <a:ea typeface="Raleway"/>
                <a:cs typeface="Raleway"/>
                <a:sym typeface="Raleway"/>
              </a:rPr>
              <a:t>Problem Solve (if necessary) or Pause for Time-Out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572</Words>
  <Application>Microsoft Office PowerPoint</Application>
  <PresentationFormat>Custom</PresentationFormat>
  <Paragraphs>99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Open Sans</vt:lpstr>
      <vt:lpstr>Aptos</vt:lpstr>
      <vt:lpstr>Tex Gyre Termes Italics</vt:lpstr>
      <vt:lpstr>Raleway</vt:lpstr>
      <vt:lpstr>Tex Gyre Termes Bold</vt:lpstr>
      <vt:lpstr>Bebas Neue Bold</vt:lpstr>
      <vt:lpstr>Hammersmith One</vt:lpstr>
      <vt:lpstr>Calibri</vt:lpstr>
      <vt:lpstr>Arial</vt:lpstr>
      <vt:lpstr>Open Sans Bold</vt:lpstr>
      <vt:lpstr>Arial MT Pro</vt:lpstr>
      <vt:lpstr>Playlist Script</vt:lpstr>
      <vt:lpstr>Tex Gyre Termes</vt:lpstr>
      <vt:lpstr>Garamond</vt:lpstr>
      <vt:lpstr>Raleway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Bright Tomorrows</dc:title>
  <dc:creator>Peterson, Timothy K.</dc:creator>
  <cp:lastModifiedBy>Peterson, Timothy K.</cp:lastModifiedBy>
  <cp:revision>5</cp:revision>
  <cp:lastPrinted>2025-10-29T00:53:52Z</cp:lastPrinted>
  <dcterms:created xsi:type="dcterms:W3CDTF">2006-08-16T00:00:00Z</dcterms:created>
  <dcterms:modified xsi:type="dcterms:W3CDTF">2025-10-30T11:46:53Z</dcterms:modified>
  <dc:identifier>DAG2b4mDmfg</dc:identifier>
</cp:coreProperties>
</file>